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60"/>
  </p:notesMasterIdLst>
  <p:sldIdLst>
    <p:sldId id="256" r:id="rId2"/>
    <p:sldId id="396" r:id="rId3"/>
    <p:sldId id="414" r:id="rId4"/>
    <p:sldId id="287" r:id="rId5"/>
    <p:sldId id="539" r:id="rId6"/>
    <p:sldId id="538" r:id="rId7"/>
    <p:sldId id="395" r:id="rId8"/>
    <p:sldId id="351" r:id="rId9"/>
    <p:sldId id="353" r:id="rId10"/>
    <p:sldId id="387" r:id="rId11"/>
    <p:sldId id="352" r:id="rId12"/>
    <p:sldId id="264" r:id="rId13"/>
    <p:sldId id="304" r:id="rId14"/>
    <p:sldId id="267" r:id="rId15"/>
    <p:sldId id="386" r:id="rId16"/>
    <p:sldId id="311" r:id="rId17"/>
    <p:sldId id="541" r:id="rId18"/>
    <p:sldId id="268" r:id="rId19"/>
    <p:sldId id="379" r:id="rId20"/>
    <p:sldId id="333" r:id="rId21"/>
    <p:sldId id="378" r:id="rId22"/>
    <p:sldId id="342" r:id="rId23"/>
    <p:sldId id="321" r:id="rId24"/>
    <p:sldId id="424" r:id="rId25"/>
    <p:sldId id="602" r:id="rId26"/>
    <p:sldId id="389" r:id="rId27"/>
    <p:sldId id="632" r:id="rId28"/>
    <p:sldId id="322" r:id="rId29"/>
    <p:sldId id="400" r:id="rId30"/>
    <p:sldId id="630" r:id="rId31"/>
    <p:sldId id="282" r:id="rId32"/>
    <p:sldId id="628" r:id="rId33"/>
    <p:sldId id="492" r:id="rId34"/>
    <p:sldId id="545" r:id="rId35"/>
    <p:sldId id="285" r:id="rId36"/>
    <p:sldId id="544" r:id="rId37"/>
    <p:sldId id="323" r:id="rId38"/>
    <p:sldId id="359" r:id="rId39"/>
    <p:sldId id="633" r:id="rId40"/>
    <p:sldId id="368" r:id="rId41"/>
    <p:sldId id="363" r:id="rId42"/>
    <p:sldId id="731" r:id="rId43"/>
    <p:sldId id="747" r:id="rId44"/>
    <p:sldId id="364" r:id="rId45"/>
    <p:sldId id="365" r:id="rId46"/>
    <p:sldId id="641" r:id="rId47"/>
    <p:sldId id="642" r:id="rId48"/>
    <p:sldId id="638" r:id="rId49"/>
    <p:sldId id="640" r:id="rId50"/>
    <p:sldId id="645" r:id="rId51"/>
    <p:sldId id="646" r:id="rId52"/>
    <p:sldId id="647" r:id="rId53"/>
    <p:sldId id="648" r:id="rId54"/>
    <p:sldId id="635" r:id="rId55"/>
    <p:sldId id="644" r:id="rId56"/>
    <p:sldId id="367" r:id="rId57"/>
    <p:sldId id="636" r:id="rId58"/>
    <p:sldId id="637" r:id="rId59"/>
  </p:sldIdLst>
  <p:sldSz cx="9144000" cy="6858000" type="screen4x3"/>
  <p:notesSz cx="6858000" cy="9144000"/>
  <p:defaultTextStyle>
    <a:defPPr>
      <a:defRPr lang="en-SG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6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D9A937-0A60-432E-A1A2-C5DBB6045D43}" v="2143" dt="2024-04-04T08:26:42.233"/>
    <p1510:client id="{6A2505C7-023B-4F98-A9E8-C0E9467AD3D3}" v="215" dt="2024-04-05T04:33:27.367"/>
    <p1510:client id="{AE91C8F4-C4BE-4B0A-84CD-63702DB79AFB}" v="159" dt="2024-04-04T09:40:28.813"/>
  </p1510:revLst>
</p1510:revInfo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3" autoAdjust="0"/>
    <p:restoredTop sz="94624" autoAdjust="0"/>
  </p:normalViewPr>
  <p:slideViewPr>
    <p:cSldViewPr>
      <p:cViewPr varScale="1">
        <p:scale>
          <a:sx n="77" d="100"/>
          <a:sy n="77" d="100"/>
        </p:scale>
        <p:origin x="1618" y="72"/>
      </p:cViewPr>
      <p:guideLst>
        <p:guide orient="horz" pos="2160"/>
        <p:guide pos="28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uy Le" userId="f8ed95e93478bac3" providerId="Windows Live" clId="Web-{6A2505C7-023B-4F98-A9E8-C0E9467AD3D3}"/>
    <pc:docChg chg="modSld">
      <pc:chgData name="Quy Le" userId="f8ed95e93478bac3" providerId="Windows Live" clId="Web-{6A2505C7-023B-4F98-A9E8-C0E9467AD3D3}" dt="2024-04-05T04:33:27.367" v="123" actId="20577"/>
      <pc:docMkLst>
        <pc:docMk/>
      </pc:docMkLst>
      <pc:sldChg chg="addSp modSp">
        <pc:chgData name="Quy Le" userId="f8ed95e93478bac3" providerId="Windows Live" clId="Web-{6A2505C7-023B-4F98-A9E8-C0E9467AD3D3}" dt="2024-04-04T10:32:55.989" v="38" actId="20577"/>
        <pc:sldMkLst>
          <pc:docMk/>
          <pc:sldMk cId="0" sldId="378"/>
        </pc:sldMkLst>
        <pc:spChg chg="add mod">
          <ac:chgData name="Quy Le" userId="f8ed95e93478bac3" providerId="Windows Live" clId="Web-{6A2505C7-023B-4F98-A9E8-C0E9467AD3D3}" dt="2024-04-04T10:32:55.989" v="38" actId="20577"/>
          <ac:spMkLst>
            <pc:docMk/>
            <pc:sldMk cId="0" sldId="378"/>
            <ac:spMk id="2" creationId="{A8D65FAB-3164-AF3A-0B9A-50132065FC07}"/>
          </ac:spMkLst>
        </pc:spChg>
      </pc:sldChg>
      <pc:sldChg chg="modSp">
        <pc:chgData name="Quy Le" userId="f8ed95e93478bac3" providerId="Windows Live" clId="Web-{6A2505C7-023B-4F98-A9E8-C0E9467AD3D3}" dt="2024-04-04T10:33:04.255" v="40" actId="20577"/>
        <pc:sldMkLst>
          <pc:docMk/>
          <pc:sldMk cId="0" sldId="541"/>
        </pc:sldMkLst>
        <pc:spChg chg="mod">
          <ac:chgData name="Quy Le" userId="f8ed95e93478bac3" providerId="Windows Live" clId="Web-{6A2505C7-023B-4F98-A9E8-C0E9467AD3D3}" dt="2024-04-04T10:33:04.255" v="40" actId="20577"/>
          <ac:spMkLst>
            <pc:docMk/>
            <pc:sldMk cId="0" sldId="541"/>
            <ac:spMk id="4" creationId="{0FC48DB6-CFA6-E8B0-EDF3-EC36EEC84F28}"/>
          </ac:spMkLst>
        </pc:spChg>
      </pc:sldChg>
      <pc:sldChg chg="addSp modSp">
        <pc:chgData name="Quy Le" userId="f8ed95e93478bac3" providerId="Windows Live" clId="Web-{6A2505C7-023B-4F98-A9E8-C0E9467AD3D3}" dt="2024-04-05T04:33:27.367" v="123" actId="20577"/>
        <pc:sldMkLst>
          <pc:docMk/>
          <pc:sldMk cId="0" sldId="544"/>
        </pc:sldMkLst>
        <pc:spChg chg="add mod">
          <ac:chgData name="Quy Le" userId="f8ed95e93478bac3" providerId="Windows Live" clId="Web-{6A2505C7-023B-4F98-A9E8-C0E9467AD3D3}" dt="2024-04-05T04:33:27.367" v="123" actId="20577"/>
          <ac:spMkLst>
            <pc:docMk/>
            <pc:sldMk cId="0" sldId="544"/>
            <ac:spMk id="3" creationId="{4C4CF74D-75A0-6C3C-62E2-924D1A58D165}"/>
          </ac:spMkLst>
        </pc:spChg>
      </pc:sldChg>
    </pc:docChg>
  </pc:docChgLst>
  <pc:docChgLst>
    <pc:chgData name="Quy Le" userId="f8ed95e93478bac3" providerId="Windows Live" clId="Web-{4EBCF95C-B104-4CDD-8654-A0A4D3D18A74}"/>
    <pc:docChg chg="modSld">
      <pc:chgData name="Quy Le" userId="f8ed95e93478bac3" providerId="Windows Live" clId="Web-{4EBCF95C-B104-4CDD-8654-A0A4D3D18A74}" dt="2024-03-31T05:46:22.992" v="1" actId="20577"/>
      <pc:docMkLst>
        <pc:docMk/>
      </pc:docMkLst>
      <pc:sldChg chg="modSp">
        <pc:chgData name="Quy Le" userId="f8ed95e93478bac3" providerId="Windows Live" clId="Web-{4EBCF95C-B104-4CDD-8654-A0A4D3D18A74}" dt="2024-03-31T05:46:22.992" v="1" actId="20577"/>
        <pc:sldMkLst>
          <pc:docMk/>
          <pc:sldMk cId="0" sldId="368"/>
        </pc:sldMkLst>
        <pc:spChg chg="mod">
          <ac:chgData name="Quy Le" userId="f8ed95e93478bac3" providerId="Windows Live" clId="Web-{4EBCF95C-B104-4CDD-8654-A0A4D3D18A74}" dt="2024-03-31T05:46:22.992" v="1" actId="20577"/>
          <ac:spMkLst>
            <pc:docMk/>
            <pc:sldMk cId="0" sldId="368"/>
            <ac:spMk id="100354" creationId="{00000000-0000-0000-0000-000000000000}"/>
          </ac:spMkLst>
        </pc:spChg>
      </pc:sldChg>
    </pc:docChg>
  </pc:docChgLst>
  <pc:docChgLst>
    <pc:chgData name="Quy Le" userId="f8ed95e93478bac3" providerId="Windows Live" clId="Web-{56D9A937-0A60-432E-A1A2-C5DBB6045D43}"/>
    <pc:docChg chg="modSld">
      <pc:chgData name="Quy Le" userId="f8ed95e93478bac3" providerId="Windows Live" clId="Web-{56D9A937-0A60-432E-A1A2-C5DBB6045D43}" dt="2024-04-04T08:26:42.233" v="1277" actId="20577"/>
      <pc:docMkLst>
        <pc:docMk/>
      </pc:docMkLst>
      <pc:sldChg chg="modSp">
        <pc:chgData name="Quy Le" userId="f8ed95e93478bac3" providerId="Windows Live" clId="Web-{56D9A937-0A60-432E-A1A2-C5DBB6045D43}" dt="2024-04-04T07:38:45.703" v="833" actId="20577"/>
        <pc:sldMkLst>
          <pc:docMk/>
          <pc:sldMk cId="0" sldId="304"/>
        </pc:sldMkLst>
        <pc:spChg chg="mod">
          <ac:chgData name="Quy Le" userId="f8ed95e93478bac3" providerId="Windows Live" clId="Web-{56D9A937-0A60-432E-A1A2-C5DBB6045D43}" dt="2024-04-04T07:38:45.703" v="833" actId="20577"/>
          <ac:spMkLst>
            <pc:docMk/>
            <pc:sldMk cId="0" sldId="304"/>
            <ac:spMk id="44034" creationId="{00000000-0000-0000-0000-000000000000}"/>
          </ac:spMkLst>
        </pc:spChg>
      </pc:sldChg>
      <pc:sldChg chg="addSp modSp">
        <pc:chgData name="Quy Le" userId="f8ed95e93478bac3" providerId="Windows Live" clId="Web-{56D9A937-0A60-432E-A1A2-C5DBB6045D43}" dt="2024-04-04T04:45:07.110" v="488" actId="1076"/>
        <pc:sldMkLst>
          <pc:docMk/>
          <pc:sldMk cId="0" sldId="353"/>
        </pc:sldMkLst>
        <pc:spChg chg="add mod">
          <ac:chgData name="Quy Le" userId="f8ed95e93478bac3" providerId="Windows Live" clId="Web-{56D9A937-0A60-432E-A1A2-C5DBB6045D43}" dt="2024-04-04T04:45:07.110" v="488" actId="1076"/>
          <ac:spMkLst>
            <pc:docMk/>
            <pc:sldMk cId="0" sldId="353"/>
            <ac:spMk id="3" creationId="{7AFE86BC-60DD-D0F5-8AF8-AA700FDF7C3E}"/>
          </ac:spMkLst>
        </pc:spChg>
        <pc:spChg chg="mod">
          <ac:chgData name="Quy Le" userId="f8ed95e93478bac3" providerId="Windows Live" clId="Web-{56D9A937-0A60-432E-A1A2-C5DBB6045D43}" dt="2024-04-04T04:37:04.183" v="481" actId="20577"/>
          <ac:spMkLst>
            <pc:docMk/>
            <pc:sldMk cId="0" sldId="353"/>
            <ac:spMk id="35843" creationId="{00000000-0000-0000-0000-000000000000}"/>
          </ac:spMkLst>
        </pc:spChg>
      </pc:sldChg>
      <pc:sldChg chg="addSp modSp">
        <pc:chgData name="Quy Le" userId="f8ed95e93478bac3" providerId="Windows Live" clId="Web-{56D9A937-0A60-432E-A1A2-C5DBB6045D43}" dt="2024-04-04T05:19:07.131" v="824" actId="20577"/>
        <pc:sldMkLst>
          <pc:docMk/>
          <pc:sldMk cId="0" sldId="387"/>
        </pc:sldMkLst>
        <pc:spChg chg="mod">
          <ac:chgData name="Quy Le" userId="f8ed95e93478bac3" providerId="Windows Live" clId="Web-{56D9A937-0A60-432E-A1A2-C5DBB6045D43}" dt="2024-04-04T05:19:07.131" v="824" actId="20577"/>
          <ac:spMkLst>
            <pc:docMk/>
            <pc:sldMk cId="0" sldId="387"/>
            <ac:spMk id="3" creationId="{00000000-0000-0000-0000-000000000000}"/>
          </ac:spMkLst>
        </pc:spChg>
        <pc:spChg chg="add mod">
          <ac:chgData name="Quy Le" userId="f8ed95e93478bac3" providerId="Windows Live" clId="Web-{56D9A937-0A60-432E-A1A2-C5DBB6045D43}" dt="2024-04-04T05:17:12.286" v="709" actId="20577"/>
          <ac:spMkLst>
            <pc:docMk/>
            <pc:sldMk cId="0" sldId="387"/>
            <ac:spMk id="4" creationId="{29F3FFBC-6492-87AE-F394-30F2039FC4B5}"/>
          </ac:spMkLst>
        </pc:spChg>
      </pc:sldChg>
      <pc:sldChg chg="modSp">
        <pc:chgData name="Quy Le" userId="f8ed95e93478bac3" providerId="Windows Live" clId="Web-{56D9A937-0A60-432E-A1A2-C5DBB6045D43}" dt="2024-04-04T04:33:00.212" v="470" actId="20577"/>
        <pc:sldMkLst>
          <pc:docMk/>
          <pc:sldMk cId="0" sldId="395"/>
        </pc:sldMkLst>
        <pc:spChg chg="mod">
          <ac:chgData name="Quy Le" userId="f8ed95e93478bac3" providerId="Windows Live" clId="Web-{56D9A937-0A60-432E-A1A2-C5DBB6045D43}" dt="2024-04-04T04:33:00.212" v="470" actId="20577"/>
          <ac:spMkLst>
            <pc:docMk/>
            <pc:sldMk cId="0" sldId="395"/>
            <ac:spMk id="10243" creationId="{00000000-0000-0000-0000-000000000000}"/>
          </ac:spMkLst>
        </pc:spChg>
      </pc:sldChg>
      <pc:sldChg chg="addSp modSp">
        <pc:chgData name="Quy Le" userId="f8ed95e93478bac3" providerId="Windows Live" clId="Web-{56D9A937-0A60-432E-A1A2-C5DBB6045D43}" dt="2024-04-04T04:10:54.855" v="102" actId="20577"/>
        <pc:sldMkLst>
          <pc:docMk/>
          <pc:sldMk cId="0" sldId="396"/>
        </pc:sldMkLst>
        <pc:spChg chg="add mod">
          <ac:chgData name="Quy Le" userId="f8ed95e93478bac3" providerId="Windows Live" clId="Web-{56D9A937-0A60-432E-A1A2-C5DBB6045D43}" dt="2024-04-04T04:10:54.855" v="102" actId="20577"/>
          <ac:spMkLst>
            <pc:docMk/>
            <pc:sldMk cId="0" sldId="396"/>
            <ac:spMk id="3" creationId="{E474C3D6-D284-40ED-BC96-6E576A3FA89C}"/>
          </ac:spMkLst>
        </pc:spChg>
      </pc:sldChg>
      <pc:sldChg chg="modSp">
        <pc:chgData name="Quy Le" userId="f8ed95e93478bac3" providerId="Windows Live" clId="Web-{56D9A937-0A60-432E-A1A2-C5DBB6045D43}" dt="2024-04-04T04:33:11.806" v="471" actId="20577"/>
        <pc:sldMkLst>
          <pc:docMk/>
          <pc:sldMk cId="0" sldId="414"/>
        </pc:sldMkLst>
        <pc:spChg chg="mod">
          <ac:chgData name="Quy Le" userId="f8ed95e93478bac3" providerId="Windows Live" clId="Web-{56D9A937-0A60-432E-A1A2-C5DBB6045D43}" dt="2024-04-04T04:33:11.806" v="471" actId="20577"/>
          <ac:spMkLst>
            <pc:docMk/>
            <pc:sldMk cId="0" sldId="414"/>
            <ac:spMk id="9219" creationId="{00000000-0000-0000-0000-000000000000}"/>
          </ac:spMkLst>
        </pc:spChg>
      </pc:sldChg>
      <pc:sldChg chg="addSp delSp modSp">
        <pc:chgData name="Quy Le" userId="f8ed95e93478bac3" providerId="Windows Live" clId="Web-{56D9A937-0A60-432E-A1A2-C5DBB6045D43}" dt="2024-04-04T08:26:42.233" v="1277" actId="20577"/>
        <pc:sldMkLst>
          <pc:docMk/>
          <pc:sldMk cId="0" sldId="541"/>
        </pc:sldMkLst>
        <pc:spChg chg="add del">
          <ac:chgData name="Quy Le" userId="f8ed95e93478bac3" providerId="Windows Live" clId="Web-{56D9A937-0A60-432E-A1A2-C5DBB6045D43}" dt="2024-04-04T07:39:01.844" v="835"/>
          <ac:spMkLst>
            <pc:docMk/>
            <pc:sldMk cId="0" sldId="541"/>
            <ac:spMk id="3" creationId="{62BAB49E-9298-FF69-8B41-E26222D512BA}"/>
          </ac:spMkLst>
        </pc:spChg>
        <pc:spChg chg="add mod">
          <ac:chgData name="Quy Le" userId="f8ed95e93478bac3" providerId="Windows Live" clId="Web-{56D9A937-0A60-432E-A1A2-C5DBB6045D43}" dt="2024-04-04T08:26:42.233" v="1277" actId="20577"/>
          <ac:spMkLst>
            <pc:docMk/>
            <pc:sldMk cId="0" sldId="541"/>
            <ac:spMk id="4" creationId="{0FC48DB6-CFA6-E8B0-EDF3-EC36EEC84F28}"/>
          </ac:spMkLst>
        </pc:spChg>
        <pc:spChg chg="add mod">
          <ac:chgData name="Quy Le" userId="f8ed95e93478bac3" providerId="Windows Live" clId="Web-{56D9A937-0A60-432E-A1A2-C5DBB6045D43}" dt="2024-04-04T08:09:38.405" v="1125" actId="20577"/>
          <ac:spMkLst>
            <pc:docMk/>
            <pc:sldMk cId="0" sldId="541"/>
            <ac:spMk id="5" creationId="{93A147E1-E2F7-4170-3882-4DFA9E45069A}"/>
          </ac:spMkLst>
        </pc:spChg>
        <pc:picChg chg="mod">
          <ac:chgData name="Quy Le" userId="f8ed95e93478bac3" providerId="Windows Live" clId="Web-{56D9A937-0A60-432E-A1A2-C5DBB6045D43}" dt="2024-04-04T08:08:08.653" v="1105" actId="1076"/>
          <ac:picMkLst>
            <pc:docMk/>
            <pc:sldMk cId="0" sldId="541"/>
            <ac:picMk id="6" creationId="{00000000-0000-0000-0000-000000000000}"/>
          </ac:picMkLst>
        </pc:picChg>
      </pc:sldChg>
    </pc:docChg>
  </pc:docChgLst>
  <pc:docChgLst>
    <pc:chgData name="Quy Le" userId="f8ed95e93478bac3" providerId="Windows Live" clId="Web-{AE91C8F4-C4BE-4B0A-84CD-63702DB79AFB}"/>
    <pc:docChg chg="modSld">
      <pc:chgData name="Quy Le" userId="f8ed95e93478bac3" providerId="Windows Live" clId="Web-{AE91C8F4-C4BE-4B0A-84CD-63702DB79AFB}" dt="2024-04-04T09:40:28.813" v="159"/>
      <pc:docMkLst>
        <pc:docMk/>
      </pc:docMkLst>
      <pc:sldChg chg="modSp">
        <pc:chgData name="Quy Le" userId="f8ed95e93478bac3" providerId="Windows Live" clId="Web-{AE91C8F4-C4BE-4B0A-84CD-63702DB79AFB}" dt="2024-04-04T09:40:11.094" v="89" actId="20577"/>
        <pc:sldMkLst>
          <pc:docMk/>
          <pc:sldMk cId="0" sldId="268"/>
        </pc:sldMkLst>
        <pc:spChg chg="mod">
          <ac:chgData name="Quy Le" userId="f8ed95e93478bac3" providerId="Windows Live" clId="Web-{AE91C8F4-C4BE-4B0A-84CD-63702DB79AFB}" dt="2024-04-04T09:40:11.094" v="89" actId="20577"/>
          <ac:spMkLst>
            <pc:docMk/>
            <pc:sldMk cId="0" sldId="268"/>
            <ac:spMk id="60419" creationId="{00000000-0000-0000-0000-000000000000}"/>
          </ac:spMkLst>
        </pc:spChg>
      </pc:sldChg>
      <pc:sldChg chg="modSp">
        <pc:chgData name="Quy Le" userId="f8ed95e93478bac3" providerId="Windows Live" clId="Web-{AE91C8F4-C4BE-4B0A-84CD-63702DB79AFB}" dt="2024-04-04T09:40:28.813" v="159"/>
        <pc:sldMkLst>
          <pc:docMk/>
          <pc:sldMk cId="0" sldId="378"/>
        </pc:sldMkLst>
        <pc:graphicFrameChg chg="mod modGraphic">
          <ac:chgData name="Quy Le" userId="f8ed95e93478bac3" providerId="Windows Live" clId="Web-{AE91C8F4-C4BE-4B0A-84CD-63702DB79AFB}" dt="2024-04-04T09:40:28.813" v="159"/>
          <ac:graphicFrameMkLst>
            <pc:docMk/>
            <pc:sldMk cId="0" sldId="378"/>
            <ac:graphicFrameMk id="4" creationId="{00000000-0000-0000-0000-000000000000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1A38866-88BD-4CCA-ABAF-3632E370E37A}" type="datetimeFigureOut">
              <a:rPr lang="en-US"/>
              <a:t>4/4/2024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5C73D6D-7F01-45BD-B47C-CE1A2EBE28A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C73D6D-7F01-45BD-B47C-CE1A2EBE28AF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 đối</a:t>
            </a:r>
            <a:r>
              <a:rPr lang="en-US" baseline="0"/>
              <a:t> tượng cần bổ sung VTM B12: Người già, cắt dạ dày, cắt đại tràng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C73D6D-7F01-45BD-B47C-CE1A2EBE28AF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C69197-B6FD-41DE-A25F-1478C3F231C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53399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7577F-DDC1-425A-B991-8D0953EE5AE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82696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14D4A8-E339-4D24-A1CB-567B983ED7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91244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150938" y="214313"/>
            <a:ext cx="7804150" cy="591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5A0983-A9C7-431E-BF44-7777E506798F}" type="slidenum">
              <a:rPr lang="en-SG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77640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EA0EBC-981D-4548-8E4C-7BBB32DB3AC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60532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2679EE-FBD4-4A9C-9DBD-BF0A90ED001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12967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9758B0-6245-44A1-9E87-8B0F630BA7C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39900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3300C4-AF2C-485A-B06A-13AAA4CBB66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64389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C351BA-7D14-4ADD-8664-2BE21550E2F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91957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EBFDB-4D42-45BE-AF27-F29178F0FBD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54778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236652-9636-45A3-930F-BA3DDC208E2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11675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A8B58C-879D-4EC7-8E63-F889383C038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45982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7CFB7C5-EE17-4CED-A0BE-CF22DB905C3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94918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24.wmf"/><Relationship Id="rId7" Type="http://schemas.openxmlformats.org/officeDocument/2006/relationships/image" Target="../media/image26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27.w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wmf"/><Relationship Id="rId4" Type="http://schemas.openxmlformats.org/officeDocument/2006/relationships/oleObject" Target="../embeddings/oleObject10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14655" y="764705"/>
            <a:ext cx="8776335" cy="864095"/>
          </a:xfrm>
        </p:spPr>
        <p:txBody>
          <a:bodyPr>
            <a:normAutofit fontScale="90000"/>
          </a:bodyPr>
          <a:lstStyle/>
          <a:p>
            <a:pPr algn="ctr" eaLnBrk="1" hangingPunct="1">
              <a:lnSpc>
                <a:spcPct val="120000"/>
              </a:lnSpc>
            </a:pPr>
            <a:r>
              <a:rPr lang="en-SG" sz="5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 LÝ </a:t>
            </a:r>
            <a:r>
              <a:rPr lang="en-US" altLang="en-SG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 VỀ</a:t>
            </a:r>
            <a:r>
              <a:rPr lang="en-SG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MÁU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4811544" y="1772816"/>
            <a:ext cx="4083050" cy="50419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Phú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27585" y="3244334"/>
            <a:ext cx="4389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MỤC TIÊU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23528" y="4077072"/>
            <a:ext cx="84249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en-SG" dirty="0"/>
              <a:t> </a:t>
            </a:r>
            <a:r>
              <a:rPr lang="en-US" altLang="en-SG" dirty="0" err="1"/>
              <a:t>Trình</a:t>
            </a:r>
            <a:r>
              <a:rPr lang="en-US" altLang="en-SG" dirty="0"/>
              <a:t> </a:t>
            </a:r>
            <a:r>
              <a:rPr lang="en-US" altLang="en-SG" dirty="0" err="1"/>
              <a:t>bày</a:t>
            </a:r>
            <a:r>
              <a:rPr lang="en-US" altLang="en-SG" dirty="0"/>
              <a:t> </a:t>
            </a:r>
            <a:r>
              <a:rPr lang="en-US" altLang="en-SG" dirty="0" err="1"/>
              <a:t>chức</a:t>
            </a:r>
            <a:r>
              <a:rPr lang="en-US" altLang="en-SG" dirty="0"/>
              <a:t> </a:t>
            </a:r>
            <a:r>
              <a:rPr lang="en-US" altLang="en-SG" dirty="0" err="1"/>
              <a:t>năng</a:t>
            </a:r>
            <a:r>
              <a:rPr lang="en-US" altLang="en-SG" dirty="0"/>
              <a:t>, </a:t>
            </a:r>
            <a:r>
              <a:rPr lang="en-US" altLang="en-SG" dirty="0" err="1"/>
              <a:t>tính</a:t>
            </a:r>
            <a:r>
              <a:rPr lang="en-US" altLang="en-SG" dirty="0"/>
              <a:t> </a:t>
            </a:r>
            <a:r>
              <a:rPr lang="en-US" altLang="en-SG" dirty="0" err="1"/>
              <a:t>chất</a:t>
            </a:r>
            <a:r>
              <a:rPr lang="en-US" altLang="en-SG" dirty="0"/>
              <a:t> </a:t>
            </a:r>
            <a:r>
              <a:rPr lang="en-US" altLang="en-SG" dirty="0" err="1"/>
              <a:t>của</a:t>
            </a:r>
            <a:r>
              <a:rPr lang="en-US" altLang="en-SG" dirty="0"/>
              <a:t> </a:t>
            </a:r>
            <a:r>
              <a:rPr lang="en-US" altLang="en-SG" dirty="0" err="1"/>
              <a:t>máu</a:t>
            </a:r>
            <a:r>
              <a:rPr lang="en-US" altLang="en-SG" dirty="0"/>
              <a:t> </a:t>
            </a:r>
            <a:r>
              <a:rPr lang="en-US" altLang="en-SG" dirty="0" err="1"/>
              <a:t>và</a:t>
            </a:r>
            <a:r>
              <a:rPr lang="en-US" altLang="en-SG" dirty="0"/>
              <a:t> 3 </a:t>
            </a:r>
            <a:r>
              <a:rPr lang="en-US" altLang="en-SG" dirty="0" err="1"/>
              <a:t>dòng</a:t>
            </a:r>
            <a:r>
              <a:rPr lang="en-US" altLang="en-SG" dirty="0"/>
              <a:t> </a:t>
            </a:r>
            <a:r>
              <a:rPr lang="en-US" altLang="en-SG" dirty="0" err="1"/>
              <a:t>tế</a:t>
            </a:r>
            <a:r>
              <a:rPr lang="en-US" altLang="en-SG" dirty="0"/>
              <a:t> </a:t>
            </a:r>
            <a:r>
              <a:rPr lang="en-US" altLang="en-SG" dirty="0" err="1"/>
              <a:t>bào</a:t>
            </a:r>
            <a:r>
              <a:rPr lang="en-US" altLang="en-SG" dirty="0"/>
              <a:t> RBC, WBC, PLT.</a:t>
            </a:r>
            <a:endParaRPr lang="en-SG" altLang="en-SG" dirty="0"/>
          </a:p>
          <a:p>
            <a:r>
              <a:rPr lang="en-SG" dirty="0"/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en-SG" dirty="0" err="1"/>
              <a:t>Hiểu</a:t>
            </a:r>
            <a:r>
              <a:rPr lang="en-US" altLang="en-SG" dirty="0"/>
              <a:t> </a:t>
            </a:r>
            <a:r>
              <a:rPr lang="en-US" altLang="en-SG" dirty="0" err="1"/>
              <a:t>và</a:t>
            </a:r>
            <a:r>
              <a:rPr lang="en-US" altLang="en-SG" dirty="0"/>
              <a:t> p</a:t>
            </a:r>
            <a:r>
              <a:rPr lang="en-SG" dirty="0" err="1"/>
              <a:t>hân</a:t>
            </a:r>
            <a:r>
              <a:rPr lang="en-SG" dirty="0"/>
              <a:t> </a:t>
            </a:r>
            <a:r>
              <a:rPr lang="en-SG" dirty="0" err="1"/>
              <a:t>loại</a:t>
            </a:r>
            <a:r>
              <a:rPr lang="en-SG" dirty="0"/>
              <a:t> </a:t>
            </a:r>
            <a:r>
              <a:rPr lang="en-SG" dirty="0" err="1"/>
              <a:t>hệ</a:t>
            </a:r>
            <a:r>
              <a:rPr lang="en-SG" dirty="0"/>
              <a:t> </a:t>
            </a:r>
            <a:r>
              <a:rPr lang="en-SG" dirty="0" err="1"/>
              <a:t>nhóm</a:t>
            </a:r>
            <a:r>
              <a:rPr lang="en-SG" dirty="0"/>
              <a:t> </a:t>
            </a:r>
            <a:r>
              <a:rPr lang="en-SG" dirty="0" err="1"/>
              <a:t>máu</a:t>
            </a:r>
            <a:r>
              <a:rPr lang="en-SG" dirty="0"/>
              <a:t> ABO </a:t>
            </a:r>
            <a:r>
              <a:rPr lang="en-US" altLang="en-SG" dirty="0" err="1"/>
              <a:t>và</a:t>
            </a:r>
            <a:r>
              <a:rPr lang="vi-VN" dirty="0"/>
              <a:t> hệ Rh</a:t>
            </a:r>
            <a:r>
              <a:rPr lang="en-US" altLang="vi-VN" dirty="0"/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vi-VN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vi-VN" dirty="0"/>
              <a:t> </a:t>
            </a:r>
            <a:r>
              <a:rPr lang="en-US" altLang="vi-VN" dirty="0" err="1"/>
              <a:t>Nêu</a:t>
            </a:r>
            <a:r>
              <a:rPr lang="en-US" altLang="vi-VN" dirty="0"/>
              <a:t> </a:t>
            </a:r>
            <a:r>
              <a:rPr lang="en-US" altLang="vi-VN" dirty="0" err="1"/>
              <a:t>cơ</a:t>
            </a:r>
            <a:r>
              <a:rPr lang="en-US" altLang="vi-VN" dirty="0"/>
              <a:t> </a:t>
            </a:r>
            <a:r>
              <a:rPr lang="en-US" altLang="vi-VN" dirty="0" err="1"/>
              <a:t>chế</a:t>
            </a:r>
            <a:r>
              <a:rPr lang="en-US" altLang="vi-VN" dirty="0"/>
              <a:t> </a:t>
            </a:r>
            <a:r>
              <a:rPr lang="en-US" altLang="vi-VN" dirty="0" err="1"/>
              <a:t>quá</a:t>
            </a:r>
            <a:r>
              <a:rPr lang="en-US" altLang="vi-VN" dirty="0"/>
              <a:t> </a:t>
            </a:r>
            <a:r>
              <a:rPr lang="en-US" altLang="vi-VN" dirty="0" err="1"/>
              <a:t>trình</a:t>
            </a:r>
            <a:r>
              <a:rPr lang="en-US" altLang="vi-VN" dirty="0"/>
              <a:t> </a:t>
            </a:r>
            <a:r>
              <a:rPr lang="en-US" altLang="vi-VN" dirty="0" err="1"/>
              <a:t>đông</a:t>
            </a:r>
            <a:r>
              <a:rPr lang="en-US" altLang="vi-VN" dirty="0"/>
              <a:t> </a:t>
            </a:r>
            <a:r>
              <a:rPr lang="en-US" altLang="vi-VN" dirty="0" err="1"/>
              <a:t>máu</a:t>
            </a:r>
            <a:r>
              <a:rPr lang="en-US" altLang="vi-VN" dirty="0"/>
              <a:t>.</a:t>
            </a:r>
            <a:r>
              <a:rPr lang="vi-VN" dirty="0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43608" y="343179"/>
            <a:ext cx="7399734" cy="399578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2800" b="1" dirty="0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 THỂ HỒNG CẦU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39551" y="1288972"/>
            <a:ext cx="4680521" cy="245790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43608" y="4293096"/>
            <a:ext cx="6552728" cy="203132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SG" dirty="0" err="1"/>
              <a:t>Màng</a:t>
            </a:r>
            <a:r>
              <a:rPr lang="en-SG" dirty="0"/>
              <a:t> </a:t>
            </a:r>
            <a:r>
              <a:rPr lang="en-SG" dirty="0" err="1"/>
              <a:t>hồng</a:t>
            </a:r>
            <a:r>
              <a:rPr lang="en-SG" dirty="0"/>
              <a:t> </a:t>
            </a:r>
            <a:r>
              <a:rPr lang="en-SG" dirty="0" err="1"/>
              <a:t>cầu</a:t>
            </a:r>
            <a:r>
              <a:rPr lang="en-SG" dirty="0"/>
              <a:t> </a:t>
            </a:r>
            <a:r>
              <a:rPr lang="en-SG" dirty="0" err="1"/>
              <a:t>gồm</a:t>
            </a:r>
            <a:r>
              <a:rPr lang="en-SG" dirty="0"/>
              <a:t> 3 </a:t>
            </a:r>
            <a:r>
              <a:rPr lang="en-SG" dirty="0" err="1"/>
              <a:t>lớp</a:t>
            </a:r>
            <a:r>
              <a:rPr lang="en-SG" dirty="0"/>
              <a:t>: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SG" dirty="0" err="1"/>
              <a:t>Lớp</a:t>
            </a:r>
            <a:r>
              <a:rPr lang="en-SG" dirty="0"/>
              <a:t> </a:t>
            </a:r>
            <a:r>
              <a:rPr lang="en-SG" dirty="0" err="1"/>
              <a:t>ngoài</a:t>
            </a:r>
            <a:r>
              <a:rPr lang="en-SG" dirty="0"/>
              <a:t>: </a:t>
            </a:r>
            <a:r>
              <a:rPr lang="en-SG" dirty="0" err="1"/>
              <a:t>là</a:t>
            </a:r>
            <a:r>
              <a:rPr lang="en-SG" dirty="0"/>
              <a:t> glycoprotein, glycolipid </a:t>
            </a:r>
            <a:r>
              <a:rPr lang="en-SG" dirty="0" err="1"/>
              <a:t>và</a:t>
            </a:r>
            <a:r>
              <a:rPr lang="en-SG" dirty="0"/>
              <a:t> acid sialic.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SG" dirty="0" err="1"/>
              <a:t>Lớp</a:t>
            </a:r>
            <a:r>
              <a:rPr lang="en-SG" dirty="0"/>
              <a:t> lipid: Phospholipid, Cholesterol, Glycolipid</a:t>
            </a:r>
            <a:r>
              <a:rPr lang="en-US" altLang="en-SG" dirty="0"/>
              <a:t>.</a:t>
            </a:r>
            <a:endParaRPr lang="en-SG" dirty="0"/>
          </a:p>
          <a:p>
            <a:pPr>
              <a:buFont typeface="Wingdings" panose="05000000000000000000" pitchFamily="2" charset="2"/>
              <a:buChar char="Ø"/>
            </a:pPr>
            <a:r>
              <a:rPr lang="en-SG" err="1">
                <a:latin typeface="Arial"/>
                <a:cs typeface="Arial"/>
              </a:rPr>
              <a:t>Lớp</a:t>
            </a:r>
            <a:r>
              <a:rPr lang="en-SG" dirty="0">
                <a:latin typeface="Arial"/>
                <a:cs typeface="Arial"/>
              </a:rPr>
              <a:t> </a:t>
            </a:r>
            <a:r>
              <a:rPr lang="en-SG" err="1">
                <a:latin typeface="Arial"/>
                <a:cs typeface="Arial"/>
              </a:rPr>
              <a:t>trong</a:t>
            </a:r>
            <a:r>
              <a:rPr lang="en-SG" dirty="0">
                <a:latin typeface="Arial"/>
                <a:cs typeface="Arial"/>
              </a:rPr>
              <a:t> </a:t>
            </a:r>
            <a:r>
              <a:rPr lang="en-SG" err="1">
                <a:latin typeface="Arial"/>
                <a:cs typeface="Arial"/>
              </a:rPr>
              <a:t>cùng</a:t>
            </a:r>
            <a:r>
              <a:rPr lang="en-SG" dirty="0">
                <a:latin typeface="Arial"/>
                <a:cs typeface="Arial"/>
              </a:rPr>
              <a:t>: </a:t>
            </a:r>
            <a:r>
              <a:rPr lang="en-SG" err="1">
                <a:latin typeface="Arial"/>
                <a:cs typeface="Arial"/>
              </a:rPr>
              <a:t>Điều</a:t>
            </a:r>
            <a:r>
              <a:rPr lang="en-SG" dirty="0">
                <a:latin typeface="Arial"/>
                <a:cs typeface="Arial"/>
              </a:rPr>
              <a:t> </a:t>
            </a:r>
            <a:r>
              <a:rPr lang="en-SG" err="1">
                <a:latin typeface="Arial"/>
                <a:cs typeface="Arial"/>
              </a:rPr>
              <a:t>hòa</a:t>
            </a:r>
            <a:r>
              <a:rPr lang="en-SG" dirty="0">
                <a:latin typeface="Arial"/>
                <a:cs typeface="Arial"/>
              </a:rPr>
              <a:t> </a:t>
            </a:r>
            <a:r>
              <a:rPr lang="en-SG" err="1">
                <a:latin typeface="Arial"/>
                <a:cs typeface="Arial"/>
              </a:rPr>
              <a:t>hoạt</a:t>
            </a:r>
            <a:r>
              <a:rPr lang="en-SG" dirty="0">
                <a:latin typeface="Arial"/>
                <a:cs typeface="Arial"/>
              </a:rPr>
              <a:t> </a:t>
            </a:r>
            <a:r>
              <a:rPr lang="en-SG" err="1">
                <a:latin typeface="Arial"/>
                <a:cs typeface="Arial"/>
              </a:rPr>
              <a:t>động</a:t>
            </a:r>
            <a:r>
              <a:rPr lang="en-SG" dirty="0">
                <a:latin typeface="Arial"/>
                <a:cs typeface="Arial"/>
              </a:rPr>
              <a:t> enzyme </a:t>
            </a:r>
            <a:r>
              <a:rPr lang="en-US" altLang="en-SG" dirty="0">
                <a:latin typeface="Arial"/>
                <a:cs typeface="Arial"/>
              </a:rPr>
              <a:t>G6PD (</a:t>
            </a:r>
            <a:r>
              <a:rPr lang="en-US" altLang="en-SG" i="1" dirty="0">
                <a:highlight>
                  <a:srgbClr val="FFFF00"/>
                </a:highlight>
                <a:latin typeface="Arial"/>
                <a:cs typeface="Arial"/>
              </a:rPr>
              <a:t>protect HC</a:t>
            </a:r>
            <a:r>
              <a:rPr lang="en-US" altLang="en-SG" dirty="0">
                <a:latin typeface="Arial"/>
                <a:cs typeface="Arial"/>
              </a:rPr>
              <a:t>)</a:t>
            </a:r>
            <a:r>
              <a:rPr lang="en-SG" dirty="0">
                <a:latin typeface="Arial"/>
                <a:cs typeface="Arial"/>
              </a:rPr>
              <a:t> ở </a:t>
            </a:r>
            <a:r>
              <a:rPr lang="en-SG" err="1">
                <a:latin typeface="Arial"/>
                <a:cs typeface="Arial"/>
              </a:rPr>
              <a:t>màng</a:t>
            </a:r>
            <a:r>
              <a:rPr lang="en-SG" dirty="0">
                <a:latin typeface="Arial"/>
                <a:cs typeface="Arial"/>
              </a:rPr>
              <a:t> </a:t>
            </a:r>
            <a:r>
              <a:rPr lang="en-US" altLang="en-SG" err="1">
                <a:latin typeface="Arial"/>
                <a:cs typeface="Arial"/>
              </a:rPr>
              <a:t>tế</a:t>
            </a:r>
            <a:r>
              <a:rPr lang="en-US" altLang="en-SG" dirty="0">
                <a:latin typeface="Arial"/>
                <a:cs typeface="Arial"/>
              </a:rPr>
              <a:t> </a:t>
            </a:r>
            <a:r>
              <a:rPr lang="en-US" altLang="en-SG" err="1">
                <a:latin typeface="Arial"/>
                <a:cs typeface="Arial"/>
              </a:rPr>
              <a:t>bào</a:t>
            </a:r>
            <a:r>
              <a:rPr lang="en-SG" dirty="0">
                <a:latin typeface="Arial"/>
                <a:cs typeface="Arial"/>
              </a:rPr>
              <a:t>. (</a:t>
            </a:r>
            <a:r>
              <a:rPr lang="en-SG" i="1" dirty="0">
                <a:highlight>
                  <a:srgbClr val="FFFF00"/>
                </a:highlight>
                <a:latin typeface="Arial"/>
                <a:cs typeface="Arial"/>
              </a:rPr>
              <a:t>Khi baby </a:t>
            </a:r>
            <a:r>
              <a:rPr lang="en-SG" i="1" err="1">
                <a:highlight>
                  <a:srgbClr val="FFFF00"/>
                </a:highlight>
                <a:latin typeface="Arial"/>
                <a:cs typeface="Arial"/>
              </a:rPr>
              <a:t>sinh</a:t>
            </a:r>
            <a:r>
              <a:rPr lang="en-SG" i="1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lang="en-SG" i="1" err="1">
                <a:highlight>
                  <a:srgbClr val="FFFF00"/>
                </a:highlight>
                <a:latin typeface="Arial"/>
                <a:cs typeface="Arial"/>
              </a:rPr>
              <a:t>ra</a:t>
            </a:r>
            <a:r>
              <a:rPr lang="en-SG" i="1" dirty="0">
                <a:highlight>
                  <a:srgbClr val="FFFF00"/>
                </a:highlight>
                <a:latin typeface="Arial"/>
                <a:cs typeface="Arial"/>
              </a:rPr>
              <a:t> lack of G6PD, </a:t>
            </a:r>
            <a:r>
              <a:rPr lang="en-SG" i="1" err="1">
                <a:highlight>
                  <a:srgbClr val="FFFF00"/>
                </a:highlight>
                <a:latin typeface="Arial"/>
                <a:cs typeface="Arial"/>
              </a:rPr>
              <a:t>tránh</a:t>
            </a:r>
            <a:r>
              <a:rPr lang="en-SG" i="1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lang="en-SG" i="1" err="1">
                <a:highlight>
                  <a:srgbClr val="FFFF00"/>
                </a:highlight>
                <a:latin typeface="Arial"/>
                <a:cs typeface="Arial"/>
              </a:rPr>
              <a:t>uống</a:t>
            </a:r>
            <a:r>
              <a:rPr lang="en-SG" i="1" dirty="0">
                <a:highlight>
                  <a:srgbClr val="FFFF00"/>
                </a:highlight>
                <a:latin typeface="Arial"/>
                <a:cs typeface="Arial"/>
              </a:rPr>
              <a:t> paracetamol, vitamin C, </a:t>
            </a:r>
            <a:r>
              <a:rPr lang="en-SG" i="1" err="1">
                <a:highlight>
                  <a:srgbClr val="FFFF00"/>
                </a:highlight>
                <a:latin typeface="Arial"/>
                <a:cs typeface="Arial"/>
              </a:rPr>
              <a:t>thuốc</a:t>
            </a:r>
            <a:r>
              <a:rPr lang="en-SG" i="1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lang="en-SG" i="1" err="1">
                <a:highlight>
                  <a:srgbClr val="FFFF00"/>
                </a:highlight>
                <a:latin typeface="Arial"/>
                <a:cs typeface="Arial"/>
              </a:rPr>
              <a:t>sốt</a:t>
            </a:r>
            <a:r>
              <a:rPr lang="en-SG" i="1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lang="en-SG" i="1" err="1">
                <a:highlight>
                  <a:srgbClr val="FFFF00"/>
                </a:highlight>
                <a:latin typeface="Arial"/>
                <a:cs typeface="Arial"/>
              </a:rPr>
              <a:t>rét</a:t>
            </a:r>
            <a:r>
              <a:rPr lang="en-SG" i="1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lang="en-SG" i="1" err="1">
                <a:highlight>
                  <a:srgbClr val="FFFF00"/>
                </a:highlight>
                <a:latin typeface="Arial"/>
                <a:cs typeface="Arial"/>
              </a:rPr>
              <a:t>vì</a:t>
            </a:r>
            <a:r>
              <a:rPr lang="en-SG" i="1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lang="en-SG" i="1" err="1">
                <a:highlight>
                  <a:srgbClr val="FFFF00"/>
                </a:highlight>
                <a:latin typeface="Arial"/>
                <a:cs typeface="Arial"/>
              </a:rPr>
              <a:t>nó</a:t>
            </a:r>
            <a:r>
              <a:rPr lang="en-SG" i="1" dirty="0">
                <a:highlight>
                  <a:srgbClr val="FFFF00"/>
                </a:highlight>
                <a:latin typeface="Arial"/>
                <a:cs typeface="Arial"/>
              </a:rPr>
              <a:t> affect HC </a:t>
            </a:r>
            <a:r>
              <a:rPr lang="en-SG" i="1" err="1">
                <a:highlight>
                  <a:srgbClr val="FFFF00"/>
                </a:highlight>
                <a:latin typeface="Arial"/>
                <a:cs typeface="Arial"/>
              </a:rPr>
              <a:t>mà</a:t>
            </a:r>
            <a:r>
              <a:rPr lang="en-SG" i="1" dirty="0">
                <a:highlight>
                  <a:srgbClr val="FFFF00"/>
                </a:highlight>
                <a:latin typeface="Arial"/>
                <a:cs typeface="Arial"/>
              </a:rPr>
              <a:t> HC </a:t>
            </a:r>
            <a:r>
              <a:rPr lang="en-SG" i="1" err="1">
                <a:highlight>
                  <a:srgbClr val="FFFF00"/>
                </a:highlight>
                <a:latin typeface="Arial"/>
                <a:cs typeface="Arial"/>
              </a:rPr>
              <a:t>khi</a:t>
            </a:r>
            <a:r>
              <a:rPr lang="en-SG" i="1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lang="en-SG" i="1" err="1">
                <a:highlight>
                  <a:srgbClr val="FFFF00"/>
                </a:highlight>
                <a:latin typeface="Arial"/>
                <a:cs typeface="Arial"/>
              </a:rPr>
              <a:t>mất</a:t>
            </a:r>
            <a:r>
              <a:rPr lang="en-SG" i="1" dirty="0">
                <a:highlight>
                  <a:srgbClr val="FFFF00"/>
                </a:highlight>
                <a:latin typeface="Arial"/>
                <a:cs typeface="Arial"/>
              </a:rPr>
              <a:t> G6PD </a:t>
            </a:r>
            <a:r>
              <a:rPr lang="en-SG" i="1" err="1">
                <a:highlight>
                  <a:srgbClr val="FFFF00"/>
                </a:highlight>
                <a:latin typeface="Arial"/>
                <a:cs typeface="Arial"/>
              </a:rPr>
              <a:t>sẽ</a:t>
            </a:r>
            <a:r>
              <a:rPr lang="en-SG" i="1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lang="en-SG" i="1" err="1">
                <a:highlight>
                  <a:srgbClr val="FFFF00"/>
                </a:highlight>
                <a:latin typeface="Arial"/>
                <a:cs typeface="Arial"/>
              </a:rPr>
              <a:t>bị</a:t>
            </a:r>
            <a:r>
              <a:rPr lang="en-SG" i="1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lang="en-SG" i="1" err="1">
                <a:highlight>
                  <a:srgbClr val="FFFF00"/>
                </a:highlight>
                <a:latin typeface="Arial"/>
                <a:cs typeface="Arial"/>
              </a:rPr>
              <a:t>mấy</a:t>
            </a:r>
            <a:r>
              <a:rPr lang="en-SG" i="1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lang="en-SG" i="1" err="1">
                <a:highlight>
                  <a:srgbClr val="FFFF00"/>
                </a:highlight>
                <a:latin typeface="Arial"/>
                <a:cs typeface="Arial"/>
              </a:rPr>
              <a:t>thuốc</a:t>
            </a:r>
            <a:r>
              <a:rPr lang="en-SG" i="1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lang="en-SG" i="1" err="1">
                <a:highlight>
                  <a:srgbClr val="FFFF00"/>
                </a:highlight>
                <a:latin typeface="Arial"/>
                <a:cs typeface="Arial"/>
              </a:rPr>
              <a:t>này</a:t>
            </a:r>
            <a:r>
              <a:rPr lang="en-SG" i="1" dirty="0">
                <a:highlight>
                  <a:srgbClr val="FFFF00"/>
                </a:highlight>
                <a:latin typeface="Arial"/>
                <a:cs typeface="Arial"/>
              </a:rPr>
              <a:t> destroy</a:t>
            </a:r>
            <a:r>
              <a:rPr lang="en-SG" dirty="0">
                <a:latin typeface="Arial"/>
                <a:cs typeface="Arial"/>
              </a:rPr>
              <a:t>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F3FFBC-6492-87AE-F394-30F2039FC4B5}"/>
              </a:ext>
            </a:extLst>
          </p:cNvPr>
          <p:cNvSpPr txBox="1"/>
          <p:nvPr/>
        </p:nvSpPr>
        <p:spPr>
          <a:xfrm>
            <a:off x="6809013" y="726520"/>
            <a:ext cx="664005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latin typeface="Arial"/>
                <a:cs typeface="Arial"/>
              </a:rPr>
              <a:t>Hypertonic (</a:t>
            </a:r>
            <a:r>
              <a:rPr lang="en-GB" dirty="0" err="1">
                <a:latin typeface="Arial"/>
                <a:cs typeface="Arial"/>
              </a:rPr>
              <a:t>ưu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trương</a:t>
            </a:r>
            <a:r>
              <a:rPr lang="en-GB" dirty="0">
                <a:latin typeface="Arial"/>
                <a:cs typeface="Arial"/>
              </a:rPr>
              <a:t>): </a:t>
            </a:r>
            <a:r>
              <a:rPr lang="en-GB" dirty="0" err="1">
                <a:latin typeface="Times New Roman"/>
                <a:cs typeface="Times New Roman"/>
              </a:rPr>
              <a:t>nồng</a:t>
            </a:r>
            <a:r>
              <a:rPr lang="en-GB" dirty="0">
                <a:latin typeface="Times New Roman"/>
                <a:cs typeface="Times New Roman"/>
              </a:rPr>
              <a:t> </a:t>
            </a:r>
            <a:r>
              <a:rPr lang="en-GB" dirty="0" err="1">
                <a:latin typeface="Times New Roman"/>
                <a:cs typeface="Times New Roman"/>
              </a:rPr>
              <a:t>độ</a:t>
            </a:r>
            <a:r>
              <a:rPr lang="en-GB" dirty="0">
                <a:latin typeface="Times New Roman"/>
                <a:cs typeface="Times New Roman"/>
              </a:rPr>
              <a:t> </a:t>
            </a:r>
            <a:r>
              <a:rPr lang="en-GB" dirty="0" err="1">
                <a:latin typeface="Times New Roman"/>
                <a:cs typeface="Times New Roman"/>
              </a:rPr>
              <a:t>chất</a:t>
            </a:r>
            <a:r>
              <a:rPr lang="en-GB" dirty="0">
                <a:latin typeface="Times New Roman"/>
                <a:cs typeface="Times New Roman"/>
              </a:rPr>
              <a:t> tan </a:t>
            </a:r>
            <a:r>
              <a:rPr lang="en-GB" dirty="0" err="1">
                <a:latin typeface="Times New Roman"/>
                <a:cs typeface="Times New Roman"/>
              </a:rPr>
              <a:t>lớn</a:t>
            </a:r>
            <a:r>
              <a:rPr lang="en-GB" dirty="0">
                <a:latin typeface="Times New Roman"/>
                <a:cs typeface="Times New Roman"/>
              </a:rPr>
              <a:t> </a:t>
            </a:r>
            <a:r>
              <a:rPr lang="en-GB" dirty="0" err="1">
                <a:latin typeface="Times New Roman"/>
                <a:cs typeface="Times New Roman"/>
              </a:rPr>
              <a:t>hơn</a:t>
            </a:r>
            <a:r>
              <a:rPr lang="en-GB" dirty="0">
                <a:latin typeface="Times New Roman"/>
                <a:cs typeface="Times New Roman"/>
              </a:rPr>
              <a:t> so </a:t>
            </a:r>
            <a:r>
              <a:rPr lang="en-GB" dirty="0" err="1">
                <a:latin typeface="Times New Roman"/>
                <a:cs typeface="Times New Roman"/>
              </a:rPr>
              <a:t>với</a:t>
            </a:r>
            <a:r>
              <a:rPr lang="en-GB" dirty="0">
                <a:latin typeface="Times New Roman"/>
                <a:cs typeface="Times New Roman"/>
              </a:rPr>
              <a:t> </a:t>
            </a:r>
            <a:r>
              <a:rPr lang="en-GB" dirty="0" err="1">
                <a:latin typeface="Times New Roman"/>
                <a:cs typeface="Times New Roman"/>
              </a:rPr>
              <a:t>môi</a:t>
            </a:r>
            <a:r>
              <a:rPr lang="en-GB" dirty="0">
                <a:latin typeface="Times New Roman"/>
                <a:cs typeface="Times New Roman"/>
              </a:rPr>
              <a:t> </a:t>
            </a:r>
            <a:r>
              <a:rPr lang="en-GB" dirty="0" err="1">
                <a:latin typeface="Times New Roman"/>
                <a:cs typeface="Times New Roman"/>
              </a:rPr>
              <a:t>trường</a:t>
            </a:r>
            <a:r>
              <a:rPr lang="en-GB" dirty="0">
                <a:latin typeface="Times New Roman"/>
                <a:cs typeface="Times New Roman"/>
              </a:rPr>
              <a:t> </a:t>
            </a:r>
            <a:r>
              <a:rPr lang="en-GB" dirty="0" err="1">
                <a:latin typeface="Times New Roman"/>
                <a:cs typeface="Times New Roman"/>
              </a:rPr>
              <a:t>nội</a:t>
            </a:r>
            <a:r>
              <a:rPr lang="en-GB" dirty="0">
                <a:latin typeface="Times New Roman"/>
                <a:cs typeface="Times New Roman"/>
              </a:rPr>
              <a:t> </a:t>
            </a:r>
            <a:r>
              <a:rPr lang="en-GB" dirty="0" err="1">
                <a:latin typeface="Times New Roman"/>
                <a:cs typeface="Times New Roman"/>
              </a:rPr>
              <a:t>bào</a:t>
            </a:r>
            <a:r>
              <a:rPr lang="en-GB" dirty="0">
                <a:latin typeface="Times New Roman"/>
                <a:cs typeface="Times New Roman"/>
              </a:rPr>
              <a:t>.</a:t>
            </a:r>
            <a:endParaRPr lang="en-GB" dirty="0">
              <a:latin typeface="Arial"/>
              <a:cs typeface="Arial"/>
            </a:endParaRPr>
          </a:p>
          <a:p>
            <a:r>
              <a:rPr lang="en-GB" dirty="0">
                <a:latin typeface="Arial"/>
                <a:cs typeface="Arial"/>
              </a:rPr>
              <a:t>VD: </a:t>
            </a:r>
            <a:r>
              <a:rPr lang="en-GB" dirty="0" err="1">
                <a:latin typeface="Arial"/>
                <a:cs typeface="Arial"/>
              </a:rPr>
              <a:t>nồng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độ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áp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suất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thẩm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thấu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của</a:t>
            </a:r>
            <a:r>
              <a:rPr lang="en-GB" dirty="0">
                <a:latin typeface="Arial"/>
                <a:cs typeface="Arial"/>
              </a:rPr>
              <a:t> HT </a:t>
            </a:r>
            <a:r>
              <a:rPr lang="en-GB" dirty="0" err="1">
                <a:latin typeface="Arial"/>
                <a:cs typeface="Arial"/>
              </a:rPr>
              <a:t>là</a:t>
            </a:r>
            <a:r>
              <a:rPr lang="en-GB" dirty="0">
                <a:latin typeface="Arial"/>
                <a:cs typeface="Arial"/>
              </a:rPr>
              <a:t> 300 </a:t>
            </a:r>
            <a:r>
              <a:rPr lang="en-GB" dirty="0" err="1">
                <a:latin typeface="Arial"/>
                <a:cs typeface="Arial"/>
              </a:rPr>
              <a:t>mosmol</a:t>
            </a:r>
            <a:r>
              <a:rPr lang="en-GB" dirty="0">
                <a:latin typeface="Arial"/>
                <a:cs typeface="Arial"/>
              </a:rPr>
              <a:t>/kg. Khi </a:t>
            </a:r>
            <a:r>
              <a:rPr lang="en-GB" dirty="0" err="1">
                <a:latin typeface="Arial"/>
                <a:cs typeface="Arial"/>
              </a:rPr>
              <a:t>truyền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nước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muối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có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nồng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độ</a:t>
            </a:r>
            <a:r>
              <a:rPr lang="en-GB" dirty="0">
                <a:latin typeface="Arial"/>
                <a:cs typeface="Arial"/>
              </a:rPr>
              <a:t> 3% </a:t>
            </a:r>
            <a:r>
              <a:rPr lang="en-GB" dirty="0" err="1">
                <a:latin typeface="Arial"/>
                <a:cs typeface="Arial"/>
              </a:rPr>
              <a:t>vào</a:t>
            </a:r>
            <a:r>
              <a:rPr lang="en-GB" dirty="0">
                <a:latin typeface="Arial"/>
                <a:cs typeface="Arial"/>
              </a:rPr>
              <a:t> body, </a:t>
            </a:r>
            <a:r>
              <a:rPr lang="en-GB" dirty="0" err="1">
                <a:latin typeface="Arial"/>
                <a:cs typeface="Arial"/>
              </a:rPr>
              <a:t>vì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nước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muối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này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có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nồng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độ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quá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cao</a:t>
            </a:r>
            <a:r>
              <a:rPr lang="en-GB" dirty="0">
                <a:latin typeface="Arial"/>
                <a:cs typeface="Arial"/>
              </a:rPr>
              <a:t> (3% </a:t>
            </a:r>
            <a:r>
              <a:rPr lang="en-GB" dirty="0" err="1">
                <a:latin typeface="Arial"/>
                <a:cs typeface="Arial"/>
              </a:rPr>
              <a:t>muối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tương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đương</a:t>
            </a:r>
            <a:r>
              <a:rPr lang="en-GB" dirty="0">
                <a:latin typeface="Arial"/>
                <a:cs typeface="Arial"/>
              </a:rPr>
              <a:t> 1000 </a:t>
            </a:r>
            <a:r>
              <a:rPr lang="vi" dirty="0" err="1">
                <a:latin typeface="Arial"/>
                <a:cs typeface="Arial"/>
              </a:rPr>
              <a:t>osmol</a:t>
            </a:r>
            <a:r>
              <a:rPr lang="vi" dirty="0">
                <a:latin typeface="Arial"/>
                <a:cs typeface="Arial"/>
              </a:rPr>
              <a:t>/l</a:t>
            </a:r>
            <a:r>
              <a:rPr lang="en-GB" dirty="0">
                <a:latin typeface="Arial"/>
                <a:cs typeface="Arial"/>
              </a:rPr>
              <a:t>) =&gt; </a:t>
            </a:r>
            <a:r>
              <a:rPr lang="en-GB" dirty="0" err="1">
                <a:latin typeface="Arial"/>
                <a:cs typeface="Arial"/>
              </a:rPr>
              <a:t>nước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từ</a:t>
            </a:r>
            <a:r>
              <a:rPr lang="en-GB" dirty="0">
                <a:latin typeface="Arial"/>
                <a:cs typeface="Arial"/>
              </a:rPr>
              <a:t> HC </a:t>
            </a:r>
            <a:r>
              <a:rPr lang="en-GB" dirty="0" err="1">
                <a:latin typeface="Arial"/>
                <a:cs typeface="Arial"/>
              </a:rPr>
              <a:t>chảy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ra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ngoài</a:t>
            </a:r>
            <a:r>
              <a:rPr lang="en-GB" dirty="0">
                <a:latin typeface="Arial"/>
                <a:cs typeface="Arial"/>
              </a:rPr>
              <a:t> =&gt; </a:t>
            </a:r>
            <a:r>
              <a:rPr lang="en-GB" dirty="0" err="1">
                <a:latin typeface="Arial"/>
                <a:cs typeface="Arial"/>
              </a:rPr>
              <a:t>gây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teo</a:t>
            </a:r>
            <a:r>
              <a:rPr lang="en-GB" dirty="0">
                <a:latin typeface="Arial"/>
                <a:cs typeface="Arial"/>
              </a:rPr>
              <a:t> HC.</a:t>
            </a:r>
            <a:endParaRPr lang="en-GB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00125" y="927100"/>
            <a:ext cx="7467600" cy="715963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2800" b="1" dirty="0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 TRÚC HỒNG CẦU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537" y="1720444"/>
            <a:ext cx="8482398" cy="436349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/>
        </p:nvSpPr>
        <p:spPr bwMode="auto">
          <a:xfrm>
            <a:off x="1000125" y="927100"/>
            <a:ext cx="7467600" cy="71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4400" b="1" kern="0" dirty="0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SỐ LƯỢNG HỒNG CẦU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/>
          </p:nvPr>
        </p:nvGraphicFramePr>
        <p:xfrm>
          <a:off x="782638" y="2967038"/>
          <a:ext cx="7796212" cy="190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045200" imgH="1479550" progId="Paint.Picture">
                  <p:embed/>
                </p:oleObj>
              </mc:Choice>
              <mc:Fallback>
                <p:oleObj r:id="rId2" imgW="6045200" imgH="1479550" progId="Paint.Picture">
                  <p:embed/>
                  <p:pic>
                    <p:nvPicPr>
                      <p:cNvPr id="0" name="Picture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82638" y="2967038"/>
                        <a:ext cx="7796212" cy="1908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eaLnBrk="1" hangingPunct="1"/>
            <a:r>
              <a:rPr lang="en-SG" dirty="0" err="1"/>
              <a:t>Người</a:t>
            </a:r>
            <a:r>
              <a:rPr lang="en-SG" dirty="0"/>
              <a:t> </a:t>
            </a:r>
            <a:r>
              <a:rPr lang="en-SG" dirty="0" err="1"/>
              <a:t>sống</a:t>
            </a:r>
            <a:r>
              <a:rPr lang="en-SG" dirty="0"/>
              <a:t> ở </a:t>
            </a:r>
            <a:r>
              <a:rPr lang="en-SG" dirty="0" err="1"/>
              <a:t>nơi</a:t>
            </a:r>
            <a:r>
              <a:rPr lang="en-SG" dirty="0"/>
              <a:t> </a:t>
            </a:r>
            <a:r>
              <a:rPr lang="en-SG" dirty="0" err="1"/>
              <a:t>nồng</a:t>
            </a:r>
            <a:r>
              <a:rPr lang="en-SG" dirty="0"/>
              <a:t> </a:t>
            </a:r>
            <a:r>
              <a:rPr lang="en-SG" dirty="0" err="1"/>
              <a:t>đô</a:t>
            </a:r>
            <a:r>
              <a:rPr lang="en-SG" dirty="0"/>
              <a:t>̣ Oxy </a:t>
            </a:r>
            <a:r>
              <a:rPr lang="en-SG" dirty="0" err="1"/>
              <a:t>thấp</a:t>
            </a:r>
            <a:r>
              <a:rPr lang="en-SG" dirty="0"/>
              <a:t>.</a:t>
            </a:r>
          </a:p>
          <a:p>
            <a:pPr eaLnBrk="1" hangingPunct="1"/>
            <a:r>
              <a:rPr lang="en-SG" dirty="0" err="1"/>
              <a:t>Người</a:t>
            </a:r>
            <a:r>
              <a:rPr lang="en-SG" dirty="0"/>
              <a:t> </a:t>
            </a:r>
            <a:r>
              <a:rPr lang="en-SG" dirty="0" err="1"/>
              <a:t>hoạt</a:t>
            </a:r>
            <a:r>
              <a:rPr lang="en-SG" dirty="0"/>
              <a:t> </a:t>
            </a:r>
            <a:r>
              <a:rPr lang="en-SG" dirty="0" err="1"/>
              <a:t>động</a:t>
            </a:r>
            <a:r>
              <a:rPr lang="en-SG" dirty="0"/>
              <a:t>, </a:t>
            </a:r>
            <a:r>
              <a:rPr lang="en-SG" dirty="0" err="1"/>
              <a:t>vận</a:t>
            </a:r>
            <a:r>
              <a:rPr lang="en-SG" dirty="0"/>
              <a:t> </a:t>
            </a:r>
            <a:r>
              <a:rPr lang="en-SG" dirty="0" err="1"/>
              <a:t>động</a:t>
            </a:r>
            <a:r>
              <a:rPr lang="en-SG" dirty="0"/>
              <a:t> </a:t>
            </a:r>
            <a:r>
              <a:rPr lang="en-SG" dirty="0" err="1"/>
              <a:t>nhiều</a:t>
            </a:r>
            <a:r>
              <a:rPr lang="en-SG" dirty="0"/>
              <a:t>.</a:t>
            </a:r>
            <a:endParaRPr lang="en-SG" dirty="0">
              <a:cs typeface="Calibri"/>
            </a:endParaRPr>
          </a:p>
          <a:p>
            <a:pPr eaLnBrk="1" hangingPunct="1"/>
            <a:r>
              <a:rPr lang="en-SG" dirty="0" err="1"/>
              <a:t>Trẻ</a:t>
            </a:r>
            <a:r>
              <a:rPr lang="en-SG" dirty="0"/>
              <a:t> </a:t>
            </a:r>
            <a:r>
              <a:rPr lang="en-SG" dirty="0" err="1"/>
              <a:t>sơ</a:t>
            </a:r>
            <a:r>
              <a:rPr lang="en-SG" dirty="0"/>
              <a:t> </a:t>
            </a:r>
            <a:r>
              <a:rPr lang="en-SG" dirty="0" err="1"/>
              <a:t>sinh</a:t>
            </a:r>
            <a:r>
              <a:rPr lang="en-SG" dirty="0"/>
              <a:t>.</a:t>
            </a:r>
            <a:endParaRPr lang="en-SG" dirty="0">
              <a:cs typeface="Calibri"/>
            </a:endParaRPr>
          </a:p>
          <a:p>
            <a:r>
              <a:rPr lang="en-SG" dirty="0" err="1"/>
              <a:t>Nồng</a:t>
            </a:r>
            <a:r>
              <a:rPr lang="en-SG" dirty="0"/>
              <a:t> </a:t>
            </a:r>
            <a:r>
              <a:rPr lang="en-SG" dirty="0" err="1"/>
              <a:t>độ</a:t>
            </a:r>
            <a:r>
              <a:rPr lang="en-SG" dirty="0"/>
              <a:t> erythropoietin (do </a:t>
            </a:r>
            <a:r>
              <a:rPr lang="en-SG" dirty="0" err="1"/>
              <a:t>gan</a:t>
            </a:r>
            <a:r>
              <a:rPr lang="en-SG" dirty="0"/>
              <a:t>, </a:t>
            </a:r>
            <a:r>
              <a:rPr lang="en-SG" dirty="0" err="1"/>
              <a:t>thận</a:t>
            </a:r>
            <a:r>
              <a:rPr lang="en-SG" dirty="0"/>
              <a:t> </a:t>
            </a:r>
            <a:r>
              <a:rPr lang="en-SG" dirty="0" err="1"/>
              <a:t>tổng</a:t>
            </a:r>
            <a:r>
              <a:rPr lang="en-SG" dirty="0"/>
              <a:t> </a:t>
            </a:r>
            <a:r>
              <a:rPr lang="en-SG" dirty="0" err="1"/>
              <a:t>hợp</a:t>
            </a:r>
            <a:r>
              <a:rPr lang="en-SG" dirty="0"/>
              <a:t>). </a:t>
            </a:r>
            <a:endParaRPr lang="en-SG" dirty="0">
              <a:cs typeface="Calibri"/>
            </a:endParaRPr>
          </a:p>
          <a:p>
            <a:pPr eaLnBrk="1" hangingPunct="1"/>
            <a:r>
              <a:rPr lang="en-US" altLang="en-SG" dirty="0"/>
              <a:t>Men G6PD.</a:t>
            </a:r>
            <a:endParaRPr lang="en-US" altLang="en-SG" dirty="0">
              <a:cs typeface="Calibri"/>
            </a:endParaRPr>
          </a:p>
        </p:txBody>
      </p:sp>
      <p:sp>
        <p:nvSpPr>
          <p:cNvPr id="5" name="Title 1"/>
          <p:cNvSpPr txBox="1"/>
          <p:nvPr/>
        </p:nvSpPr>
        <p:spPr bwMode="auto">
          <a:xfrm>
            <a:off x="971599" y="836712"/>
            <a:ext cx="8029525" cy="52060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2800" b="1" kern="0" dirty="0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SỐ LƯỢNG HỒNG CẦU PHỤ THUỘC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683568" y="1412776"/>
            <a:ext cx="3456384" cy="5184575"/>
          </a:xfrm>
        </p:spPr>
        <p:txBody>
          <a:bodyPr>
            <a:normAutofit/>
          </a:bodyPr>
          <a:lstStyle/>
          <a:p>
            <a:pPr marL="609600" indent="-609600" eaLnBrk="1" hangingPunct="1">
              <a:buFont typeface="Wingdings" panose="05000000000000000000" pitchFamily="2" charset="2"/>
              <a:buNone/>
              <a:defRPr/>
            </a:pPr>
            <a:r>
              <a:rPr lang="vi-VN" sz="1600" dirty="0"/>
              <a:t>Nơi sản sinh hồng</a:t>
            </a:r>
            <a:r>
              <a:rPr lang="en-US" sz="1600" dirty="0"/>
              <a:t> </a:t>
            </a:r>
            <a:r>
              <a:rPr lang="vi-VN" sz="1600" dirty="0"/>
              <a:t>cầu:</a:t>
            </a:r>
          </a:p>
          <a:p>
            <a:pPr marL="401955" indent="-285750" eaLnBrk="1" hangingPunct="1">
              <a:defRPr/>
            </a:pPr>
            <a:r>
              <a:rPr lang="vi-VN" sz="1600" dirty="0"/>
              <a:t>Trong </a:t>
            </a:r>
            <a:r>
              <a:rPr lang="vi-VN" sz="1600" u="sng" dirty="0"/>
              <a:t>những tuần đầu tiên của phôi</a:t>
            </a:r>
            <a:r>
              <a:rPr lang="vi-VN" sz="1600" dirty="0"/>
              <a:t>, hồng cầu</a:t>
            </a:r>
            <a:r>
              <a:rPr lang="en-US" sz="1600" dirty="0"/>
              <a:t> </a:t>
            </a:r>
            <a:r>
              <a:rPr lang="vi-VN" sz="1600" dirty="0"/>
              <a:t>được sinh ra ở </a:t>
            </a:r>
            <a:r>
              <a:rPr lang="vi-VN" sz="1600" i="1" u="sng" dirty="0"/>
              <a:t>lá thai giữa..</a:t>
            </a:r>
            <a:endParaRPr lang="en-US" sz="1600" i="1" u="sng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vi-VN" sz="1600" dirty="0"/>
              <a:t>Từ tháng thứ 2 đến tháng thứ 4 </a:t>
            </a:r>
            <a:r>
              <a:rPr lang="en-US" altLang="vi-VN" sz="1600" dirty="0" err="1"/>
              <a:t>bào</a:t>
            </a:r>
            <a:r>
              <a:rPr lang="en-US" altLang="vi-VN" sz="1600" dirty="0"/>
              <a:t> </a:t>
            </a:r>
            <a:r>
              <a:rPr lang="en-US" altLang="vi-VN" sz="1600" dirty="0" err="1"/>
              <a:t>thai</a:t>
            </a:r>
            <a:r>
              <a:rPr lang="vi-VN" sz="1600" dirty="0"/>
              <a:t>: gan, lách, hạch lympho là những cơ quan sản sinh</a:t>
            </a:r>
            <a:r>
              <a:rPr lang="en-US" sz="1600" dirty="0"/>
              <a:t> </a:t>
            </a:r>
            <a:r>
              <a:rPr lang="vi-VN" sz="1600" dirty="0"/>
              <a:t>hồng cầu.</a:t>
            </a:r>
          </a:p>
          <a:p>
            <a:endParaRPr lang="en-US" sz="1600" dirty="0"/>
          </a:p>
          <a:p>
            <a:pPr marL="398780" indent="-282575" eaLnBrk="1" hangingPunct="1">
              <a:buFont typeface="Wingdings" panose="05000000000000000000" pitchFamily="2" charset="2"/>
              <a:buNone/>
              <a:defRPr/>
            </a:pPr>
            <a:endParaRPr lang="vi-VN" sz="1600" i="1" u="sng" dirty="0"/>
          </a:p>
          <a:p>
            <a:pPr marL="398780" indent="-282575" eaLnBrk="1" hangingPunct="1">
              <a:buFont typeface="Wingdings" panose="05000000000000000000" pitchFamily="2" charset="2"/>
              <a:buNone/>
              <a:defRPr/>
            </a:pPr>
            <a:endParaRPr lang="vi-VN" sz="1600" dirty="0"/>
          </a:p>
        </p:txBody>
      </p:sp>
      <p:sp>
        <p:nvSpPr>
          <p:cNvPr id="5" name="Title 1"/>
          <p:cNvSpPr txBox="1"/>
          <p:nvPr/>
        </p:nvSpPr>
        <p:spPr bwMode="auto">
          <a:xfrm>
            <a:off x="1043608" y="404664"/>
            <a:ext cx="7416824" cy="50405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2800" b="1" kern="0" dirty="0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ĐIỀU HÒA SẢN XUẤT HỒNG CẦU</a:t>
            </a:r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99992" y="908720"/>
            <a:ext cx="3063126" cy="268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95327" y="3874782"/>
            <a:ext cx="3147742" cy="2946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844824"/>
            <a:ext cx="4430266" cy="4114800"/>
          </a:xfrm>
        </p:spPr>
        <p:txBody>
          <a:bodyPr/>
          <a:lstStyle/>
          <a:p>
            <a:pPr marL="609600" indent="-609600" eaLnBrk="1" hangingPunct="1"/>
            <a:r>
              <a:rPr lang="en-SG" sz="2400" dirty="0" err="1">
                <a:solidFill>
                  <a:srgbClr val="FF0000"/>
                </a:solidFill>
              </a:rPr>
              <a:t>Sau</a:t>
            </a:r>
            <a:r>
              <a:rPr lang="en-SG" sz="2400" dirty="0">
                <a:solidFill>
                  <a:srgbClr val="FF0000"/>
                </a:solidFill>
              </a:rPr>
              <a:t> </a:t>
            </a:r>
            <a:r>
              <a:rPr lang="en-SG" sz="2400" dirty="0" err="1">
                <a:solidFill>
                  <a:srgbClr val="FF0000"/>
                </a:solidFill>
              </a:rPr>
              <a:t>khi</a:t>
            </a:r>
            <a:r>
              <a:rPr lang="en-SG" sz="2400" dirty="0">
                <a:solidFill>
                  <a:srgbClr val="FF0000"/>
                </a:solidFill>
              </a:rPr>
              <a:t> </a:t>
            </a:r>
            <a:r>
              <a:rPr lang="en-SG" sz="2400" dirty="0" err="1">
                <a:solidFill>
                  <a:srgbClr val="FF0000"/>
                </a:solidFill>
              </a:rPr>
              <a:t>sinh</a:t>
            </a:r>
            <a:r>
              <a:rPr lang="en-SG" sz="2400" dirty="0">
                <a:solidFill>
                  <a:srgbClr val="FF0000"/>
                </a:solidFill>
              </a:rPr>
              <a:t>, </a:t>
            </a:r>
            <a:r>
              <a:rPr lang="en-SG" sz="2400" dirty="0" err="1">
                <a:solidFill>
                  <a:srgbClr val="FF0000"/>
                </a:solidFill>
              </a:rPr>
              <a:t>hồng</a:t>
            </a:r>
            <a:r>
              <a:rPr lang="en-SG" sz="2400" dirty="0">
                <a:solidFill>
                  <a:srgbClr val="FF0000"/>
                </a:solidFill>
              </a:rPr>
              <a:t> </a:t>
            </a:r>
            <a:r>
              <a:rPr lang="en-SG" sz="2400" dirty="0" err="1">
                <a:solidFill>
                  <a:srgbClr val="FF0000"/>
                </a:solidFill>
              </a:rPr>
              <a:t>cầu</a:t>
            </a:r>
            <a:r>
              <a:rPr lang="en-SG" sz="2400" dirty="0">
                <a:solidFill>
                  <a:srgbClr val="FF0000"/>
                </a:solidFill>
              </a:rPr>
              <a:t> </a:t>
            </a:r>
            <a:r>
              <a:rPr lang="en-SG" sz="2400" dirty="0" err="1">
                <a:solidFill>
                  <a:srgbClr val="FF0000"/>
                </a:solidFill>
              </a:rPr>
              <a:t>được</a:t>
            </a:r>
            <a:r>
              <a:rPr lang="en-SG" sz="2400" dirty="0">
                <a:solidFill>
                  <a:srgbClr val="FF0000"/>
                </a:solidFill>
              </a:rPr>
              <a:t> </a:t>
            </a:r>
            <a:r>
              <a:rPr lang="en-SG" sz="2400" dirty="0" err="1">
                <a:solidFill>
                  <a:srgbClr val="FF0000"/>
                </a:solidFill>
              </a:rPr>
              <a:t>sản</a:t>
            </a:r>
            <a:r>
              <a:rPr lang="en-SG" sz="2400" dirty="0">
                <a:solidFill>
                  <a:srgbClr val="FF0000"/>
                </a:solidFill>
              </a:rPr>
              <a:t> </a:t>
            </a:r>
            <a:r>
              <a:rPr lang="en-SG" sz="2400" dirty="0" err="1">
                <a:solidFill>
                  <a:srgbClr val="FF0000"/>
                </a:solidFill>
              </a:rPr>
              <a:t>xuất</a:t>
            </a:r>
            <a:r>
              <a:rPr lang="en-SG" sz="2400" dirty="0">
                <a:solidFill>
                  <a:srgbClr val="FF0000"/>
                </a:solidFill>
              </a:rPr>
              <a:t> </a:t>
            </a:r>
            <a:r>
              <a:rPr lang="en-SG" sz="2400" dirty="0" err="1">
                <a:solidFill>
                  <a:srgbClr val="FF0000"/>
                </a:solidFill>
              </a:rPr>
              <a:t>từ</a:t>
            </a:r>
            <a:r>
              <a:rPr lang="en-SG" sz="2400" dirty="0">
                <a:solidFill>
                  <a:srgbClr val="FF0000"/>
                </a:solidFill>
              </a:rPr>
              <a:t> </a:t>
            </a:r>
            <a:r>
              <a:rPr lang="en-SG" sz="2400" i="1" u="sng" dirty="0" err="1">
                <a:solidFill>
                  <a:srgbClr val="FF0000"/>
                </a:solidFill>
              </a:rPr>
              <a:t>tủy</a:t>
            </a:r>
            <a:r>
              <a:rPr lang="en-SG" sz="2400" i="1" u="sng" dirty="0">
                <a:solidFill>
                  <a:srgbClr val="FF0000"/>
                </a:solidFill>
              </a:rPr>
              <a:t> </a:t>
            </a:r>
            <a:r>
              <a:rPr lang="en-SG" sz="2400" i="1" u="sng" dirty="0" err="1">
                <a:solidFill>
                  <a:srgbClr val="FF0000"/>
                </a:solidFill>
              </a:rPr>
              <a:t>xương</a:t>
            </a:r>
            <a:r>
              <a:rPr lang="en-SG" sz="2400" i="1" u="sng" dirty="0"/>
              <a:t>. </a:t>
            </a:r>
          </a:p>
          <a:p>
            <a:pPr marL="609600" indent="-609600" eaLnBrk="1" hangingPunct="1"/>
            <a:r>
              <a:rPr lang="en-SG" sz="2400" dirty="0"/>
              <a:t>&lt;5 </a:t>
            </a:r>
            <a:r>
              <a:rPr lang="en-SG" sz="2400" dirty="0" err="1"/>
              <a:t>tuổi</a:t>
            </a:r>
            <a:r>
              <a:rPr lang="en-SG" sz="2400" dirty="0"/>
              <a:t>: </a:t>
            </a:r>
            <a:r>
              <a:rPr lang="en-SG" sz="2400" dirty="0" err="1"/>
              <a:t>tủy</a:t>
            </a:r>
            <a:r>
              <a:rPr lang="en-SG" sz="2400" dirty="0"/>
              <a:t> </a:t>
            </a:r>
            <a:r>
              <a:rPr lang="en-SG" sz="2400" dirty="0" err="1"/>
              <a:t>của</a:t>
            </a:r>
            <a:r>
              <a:rPr lang="en-SG" sz="2400" dirty="0"/>
              <a:t> </a:t>
            </a:r>
            <a:r>
              <a:rPr lang="en-SG" sz="2400" dirty="0" err="1"/>
              <a:t>tất</a:t>
            </a:r>
            <a:r>
              <a:rPr lang="en-SG" sz="2400" dirty="0"/>
              <a:t> </a:t>
            </a:r>
            <a:r>
              <a:rPr lang="en-SG" sz="2400" dirty="0" err="1"/>
              <a:t>cả</a:t>
            </a:r>
            <a:r>
              <a:rPr lang="en-SG" sz="2400" dirty="0"/>
              <a:t> </a:t>
            </a:r>
            <a:r>
              <a:rPr lang="en-SG" sz="2400" dirty="0" err="1"/>
              <a:t>các</a:t>
            </a:r>
            <a:r>
              <a:rPr lang="en-SG" sz="2400" dirty="0"/>
              <a:t> </a:t>
            </a:r>
            <a:r>
              <a:rPr lang="en-SG" sz="2400" dirty="0" err="1"/>
              <a:t>xương</a:t>
            </a:r>
            <a:r>
              <a:rPr lang="en-SG" sz="2400" dirty="0"/>
              <a:t>.  </a:t>
            </a:r>
          </a:p>
          <a:p>
            <a:pPr marL="609600" indent="-609600" eaLnBrk="1" hangingPunct="1"/>
            <a:r>
              <a:rPr lang="en-SG" sz="2400" dirty="0" err="1"/>
              <a:t>Sau</a:t>
            </a:r>
            <a:r>
              <a:rPr lang="en-SG" sz="2400" dirty="0"/>
              <a:t> 20 </a:t>
            </a:r>
            <a:r>
              <a:rPr lang="en-SG" sz="2400" dirty="0" err="1"/>
              <a:t>tuổi</a:t>
            </a:r>
            <a:r>
              <a:rPr lang="en-SG" sz="2400" dirty="0"/>
              <a:t>, </a:t>
            </a:r>
            <a:r>
              <a:rPr lang="en-SG" sz="2400" dirty="0" err="1"/>
              <a:t>chỉ</a:t>
            </a:r>
            <a:r>
              <a:rPr lang="en-SG" sz="2400" dirty="0"/>
              <a:t> </a:t>
            </a:r>
            <a:r>
              <a:rPr lang="en-SG" sz="2400" dirty="0" err="1"/>
              <a:t>có</a:t>
            </a:r>
            <a:r>
              <a:rPr lang="en-SG" sz="2400" dirty="0"/>
              <a:t> </a:t>
            </a:r>
            <a:r>
              <a:rPr lang="en-SG" sz="2400" dirty="0" err="1"/>
              <a:t>tủy</a:t>
            </a:r>
            <a:r>
              <a:rPr lang="en-SG" sz="2400" dirty="0"/>
              <a:t> </a:t>
            </a:r>
            <a:r>
              <a:rPr lang="en-SG" sz="2400" dirty="0" err="1"/>
              <a:t>các</a:t>
            </a:r>
            <a:r>
              <a:rPr lang="en-SG" sz="2400" dirty="0"/>
              <a:t> </a:t>
            </a:r>
            <a:r>
              <a:rPr lang="en-SG" sz="2400" b="1" dirty="0" err="1">
                <a:solidFill>
                  <a:srgbClr val="FF0000"/>
                </a:solidFill>
              </a:rPr>
              <a:t>xương</a:t>
            </a:r>
            <a:r>
              <a:rPr lang="en-SG" sz="2400" b="1" dirty="0">
                <a:solidFill>
                  <a:srgbClr val="FF0000"/>
                </a:solidFill>
              </a:rPr>
              <a:t> </a:t>
            </a:r>
            <a:r>
              <a:rPr lang="en-SG" sz="2400" b="1" dirty="0" err="1">
                <a:solidFill>
                  <a:srgbClr val="FF0000"/>
                </a:solidFill>
              </a:rPr>
              <a:t>dẹt</a:t>
            </a:r>
            <a:r>
              <a:rPr lang="en-SG" sz="2400" dirty="0"/>
              <a:t> </a:t>
            </a:r>
            <a:r>
              <a:rPr lang="en-SG" sz="2400" dirty="0" err="1"/>
              <a:t>sinh</a:t>
            </a:r>
            <a:r>
              <a:rPr lang="en-SG" sz="2400" dirty="0"/>
              <a:t> </a:t>
            </a:r>
            <a:r>
              <a:rPr lang="en-SG" sz="2400" dirty="0" err="1"/>
              <a:t>hồng</a:t>
            </a:r>
            <a:r>
              <a:rPr lang="en-SG" sz="2400" dirty="0"/>
              <a:t> </a:t>
            </a:r>
            <a:r>
              <a:rPr lang="en-SG" sz="2400" dirty="0" err="1"/>
              <a:t>cầu</a:t>
            </a:r>
            <a:r>
              <a:rPr lang="en-SG" sz="2400" dirty="0"/>
              <a:t>. </a:t>
            </a:r>
          </a:p>
        </p:txBody>
      </p:sp>
      <p:sp>
        <p:nvSpPr>
          <p:cNvPr id="5" name="Title 1"/>
          <p:cNvSpPr txBox="1"/>
          <p:nvPr/>
        </p:nvSpPr>
        <p:spPr bwMode="auto">
          <a:xfrm>
            <a:off x="0" y="428625"/>
            <a:ext cx="9144000" cy="71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2800" b="1" kern="0" dirty="0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ĐIỀU HÒA SẢN XUẤT HỒNG CẦU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757" y="1844824"/>
            <a:ext cx="4109959" cy="46085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/>
        </p:nvSpPr>
        <p:spPr bwMode="auto">
          <a:xfrm>
            <a:off x="0" y="428625"/>
            <a:ext cx="9144000" cy="71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2800" b="1" kern="0" dirty="0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ĐIỀU HÒA SẢN XUẤT HỒNG CẦU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9394" name="Group 8"/>
          <p:cNvGrpSpPr/>
          <p:nvPr/>
        </p:nvGrpSpPr>
        <p:grpSpPr bwMode="auto">
          <a:xfrm>
            <a:off x="628650" y="1628800"/>
            <a:ext cx="7922895" cy="4608512"/>
            <a:chOff x="268605" y="722655"/>
            <a:chExt cx="7922895" cy="4608512"/>
          </a:xfrm>
        </p:grpSpPr>
        <p:sp>
          <p:nvSpPr>
            <p:cNvPr id="4" name="Rectangle 4"/>
            <p:cNvSpPr/>
            <p:nvPr/>
          </p:nvSpPr>
          <p:spPr>
            <a:xfrm>
              <a:off x="268605" y="722655"/>
              <a:ext cx="7922895" cy="46085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Đời</a:t>
              </a: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sống</a:t>
              </a: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hồng</a:t>
              </a: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cầu</a:t>
              </a: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HC </a:t>
              </a: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sống</a:t>
              </a: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120 </a:t>
              </a: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ngày</a:t>
              </a: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sau</a:t>
              </a: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đó</a:t>
              </a: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bị</a:t>
              </a: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hủy.</a:t>
              </a:r>
              <a:endPara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HC-&gt; </a:t>
              </a: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Hb</a:t>
              </a: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-&gt;  Hem + </a:t>
              </a: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globin</a:t>
              </a:r>
              <a:endPara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Fe      </a:t>
              </a: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chất</a:t>
              </a: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khác</a:t>
              </a: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</a:t>
              </a: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chuyển</a:t>
              </a: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hóa</a:t>
              </a: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protein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Tái</a:t>
              </a: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sử</a:t>
              </a: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dụng</a:t>
              </a: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</a:t>
              </a: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Bilirubin</a:t>
              </a: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rot="10800000" flipV="1">
              <a:off x="2209800" y="2514600"/>
              <a:ext cx="839788" cy="609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rot="16200000" flipH="1">
              <a:off x="5410200" y="2514600"/>
              <a:ext cx="685800" cy="685800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16200000" flipH="1">
              <a:off x="3467100" y="2552700"/>
              <a:ext cx="457200" cy="3810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rot="5400000">
              <a:off x="1790700" y="3543300"/>
              <a:ext cx="45720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5400000">
              <a:off x="3352801" y="3733800"/>
              <a:ext cx="457200" cy="317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513" y="173078"/>
            <a:ext cx="7501283" cy="58161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C48DB6-CFA6-E8B0-EDF3-EC36EEC84F28}"/>
              </a:ext>
            </a:extLst>
          </p:cNvPr>
          <p:cNvSpPr txBox="1"/>
          <p:nvPr/>
        </p:nvSpPr>
        <p:spPr>
          <a:xfrm>
            <a:off x="9089947" y="185854"/>
            <a:ext cx="5660097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latin typeface="Arial"/>
                <a:cs typeface="Arial"/>
              </a:rPr>
              <a:t>Baby hay </a:t>
            </a:r>
            <a:r>
              <a:rPr lang="en-GB" dirty="0" err="1">
                <a:latin typeface="Arial"/>
                <a:cs typeface="Arial"/>
              </a:rPr>
              <a:t>bị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vàng</a:t>
            </a:r>
            <a:r>
              <a:rPr lang="en-GB" dirty="0">
                <a:latin typeface="Arial"/>
                <a:cs typeface="Arial"/>
              </a:rPr>
              <a:t> da </a:t>
            </a:r>
            <a:r>
              <a:rPr lang="en-GB" dirty="0" err="1">
                <a:latin typeface="Arial"/>
                <a:cs typeface="Arial"/>
              </a:rPr>
              <a:t>vì</a:t>
            </a:r>
            <a:r>
              <a:rPr lang="en-GB" dirty="0">
                <a:latin typeface="Arial"/>
                <a:cs typeface="Arial"/>
              </a:rPr>
              <a:t> body </a:t>
            </a:r>
            <a:r>
              <a:rPr lang="en-GB" dirty="0" err="1">
                <a:latin typeface="Arial"/>
                <a:cs typeface="Arial"/>
              </a:rPr>
              <a:t>của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chúng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chưa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đủ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khả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năng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tạo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ra</a:t>
            </a:r>
            <a:r>
              <a:rPr lang="en-GB" dirty="0">
                <a:latin typeface="Arial"/>
                <a:cs typeface="Arial"/>
              </a:rPr>
              <a:t> acid </a:t>
            </a:r>
            <a:r>
              <a:rPr lang="en-GB" dirty="0" err="1">
                <a:latin typeface="Arial"/>
                <a:cs typeface="Arial"/>
              </a:rPr>
              <a:t>glucoronic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để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tạo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ra</a:t>
            </a:r>
            <a:r>
              <a:rPr lang="en-GB" dirty="0">
                <a:latin typeface="Arial"/>
                <a:cs typeface="Arial"/>
              </a:rPr>
              <a:t> Bilirubin LH (</a:t>
            </a:r>
            <a:r>
              <a:rPr lang="en-GB" dirty="0" err="1">
                <a:latin typeface="Arial"/>
                <a:cs typeface="Arial"/>
              </a:rPr>
              <a:t>loại</a:t>
            </a:r>
            <a:r>
              <a:rPr lang="en-GB" dirty="0">
                <a:latin typeface="Arial"/>
                <a:cs typeface="Arial"/>
              </a:rPr>
              <a:t> Bilirubin </a:t>
            </a:r>
            <a:r>
              <a:rPr lang="en-GB" dirty="0" err="1">
                <a:latin typeface="Arial"/>
                <a:cs typeface="Arial"/>
              </a:rPr>
              <a:t>có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thể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được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đào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thải</a:t>
            </a:r>
            <a:r>
              <a:rPr lang="en-GB" dirty="0">
                <a:latin typeface="Arial"/>
                <a:cs typeface="Arial"/>
              </a:rPr>
              <a:t> qua </a:t>
            </a:r>
            <a:r>
              <a:rPr lang="en-GB" dirty="0" err="1">
                <a:latin typeface="Arial"/>
                <a:cs typeface="Arial"/>
              </a:rPr>
              <a:t>thận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hoặc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lách</a:t>
            </a:r>
            <a:r>
              <a:rPr lang="en-GB" dirty="0">
                <a:latin typeface="Arial"/>
                <a:cs typeface="Arial"/>
              </a:rPr>
              <a:t>) </a:t>
            </a:r>
            <a:r>
              <a:rPr lang="en-GB" dirty="0" err="1">
                <a:latin typeface="Arial"/>
                <a:cs typeface="Arial"/>
              </a:rPr>
              <a:t>và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Biliruibn</a:t>
            </a:r>
            <a:r>
              <a:rPr lang="en-GB" dirty="0">
                <a:latin typeface="Arial"/>
                <a:cs typeface="Arial"/>
              </a:rPr>
              <a:t> GT </a:t>
            </a:r>
            <a:r>
              <a:rPr lang="en-GB" dirty="0" err="1">
                <a:latin typeface="Arial"/>
                <a:cs typeface="Arial"/>
              </a:rPr>
              <a:t>đó</a:t>
            </a:r>
            <a:r>
              <a:rPr lang="en-GB" dirty="0">
                <a:latin typeface="Arial"/>
                <a:cs typeface="Arial"/>
              </a:rPr>
              <a:t> ứ ở </a:t>
            </a:r>
            <a:r>
              <a:rPr lang="en-GB" dirty="0" err="1">
                <a:latin typeface="Arial"/>
                <a:cs typeface="Arial"/>
              </a:rPr>
              <a:t>trong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máu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gây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vàng</a:t>
            </a:r>
            <a:r>
              <a:rPr lang="en-GB" dirty="0">
                <a:latin typeface="Arial"/>
                <a:cs typeface="Arial"/>
              </a:rPr>
              <a:t> da (</a:t>
            </a:r>
            <a:r>
              <a:rPr lang="en-GB" dirty="0" err="1">
                <a:latin typeface="Arial"/>
                <a:cs typeface="Arial"/>
              </a:rPr>
              <a:t>Tương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tự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như</a:t>
            </a:r>
            <a:r>
              <a:rPr lang="en-GB" dirty="0">
                <a:latin typeface="Arial"/>
                <a:cs typeface="Arial"/>
              </a:rPr>
              <a:t> BN </a:t>
            </a:r>
            <a:r>
              <a:rPr lang="en-GB" dirty="0" err="1">
                <a:latin typeface="Arial"/>
                <a:cs typeface="Arial"/>
              </a:rPr>
              <a:t>xơ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gan</a:t>
            </a:r>
            <a:r>
              <a:rPr lang="en-GB" dirty="0">
                <a:latin typeface="Arial"/>
                <a:cs typeface="Arial"/>
              </a:rPr>
              <a:t> ở </a:t>
            </a:r>
            <a:r>
              <a:rPr lang="en-GB" dirty="0" err="1">
                <a:latin typeface="Arial"/>
                <a:cs typeface="Arial"/>
              </a:rPr>
              <a:t>người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lớn</a:t>
            </a:r>
            <a:r>
              <a:rPr lang="en-GB" dirty="0">
                <a:latin typeface="Arial"/>
                <a:cs typeface="Arial"/>
              </a:rPr>
              <a:t>).</a:t>
            </a:r>
          </a:p>
          <a:p>
            <a:r>
              <a:rPr lang="en-GB" dirty="0">
                <a:latin typeface="Arial"/>
                <a:cs typeface="Arial"/>
              </a:rPr>
              <a:t>Khi baby </a:t>
            </a:r>
            <a:r>
              <a:rPr lang="en-GB" err="1">
                <a:latin typeface="Arial"/>
                <a:cs typeface="Arial"/>
              </a:rPr>
              <a:t>được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err="1">
                <a:latin typeface="Arial"/>
                <a:cs typeface="Arial"/>
              </a:rPr>
              <a:t>bú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err="1">
                <a:latin typeface="Arial"/>
                <a:cs typeface="Arial"/>
              </a:rPr>
              <a:t>sữa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err="1">
                <a:latin typeface="Arial"/>
                <a:cs typeface="Arial"/>
              </a:rPr>
              <a:t>mẹ</a:t>
            </a:r>
            <a:r>
              <a:rPr lang="en-GB" dirty="0">
                <a:latin typeface="Arial"/>
                <a:cs typeface="Arial"/>
              </a:rPr>
              <a:t>, </a:t>
            </a:r>
            <a:r>
              <a:rPr lang="en-GB" err="1">
                <a:latin typeface="Arial"/>
                <a:cs typeface="Arial"/>
              </a:rPr>
              <a:t>sữa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err="1">
                <a:latin typeface="Arial"/>
                <a:cs typeface="Arial"/>
              </a:rPr>
              <a:t>mẹ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err="1">
                <a:latin typeface="Arial"/>
                <a:cs typeface="Arial"/>
              </a:rPr>
              <a:t>sẽ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err="1">
                <a:latin typeface="Arial"/>
                <a:cs typeface="Arial"/>
              </a:rPr>
              <a:t>giúp</a:t>
            </a:r>
            <a:r>
              <a:rPr lang="en-GB" dirty="0">
                <a:latin typeface="Arial"/>
                <a:cs typeface="Arial"/>
              </a:rPr>
              <a:t> convert Bilirubin GT </a:t>
            </a:r>
            <a:r>
              <a:rPr lang="en-GB" err="1">
                <a:latin typeface="Arial"/>
                <a:cs typeface="Arial"/>
              </a:rPr>
              <a:t>thành</a:t>
            </a:r>
            <a:r>
              <a:rPr lang="en-GB" dirty="0">
                <a:latin typeface="Arial"/>
                <a:cs typeface="Arial"/>
              </a:rPr>
              <a:t> TT </a:t>
            </a:r>
            <a:r>
              <a:rPr lang="en-GB" err="1">
                <a:latin typeface="Arial"/>
                <a:cs typeface="Arial"/>
              </a:rPr>
              <a:t>và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err="1">
                <a:latin typeface="Arial"/>
                <a:cs typeface="Arial"/>
              </a:rPr>
              <a:t>được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err="1">
                <a:latin typeface="Arial"/>
                <a:cs typeface="Arial"/>
              </a:rPr>
              <a:t>thải</a:t>
            </a:r>
            <a:r>
              <a:rPr lang="en-GB" dirty="0">
                <a:latin typeface="Arial"/>
                <a:cs typeface="Arial"/>
              </a:rPr>
              <a:t> qua kidney.</a:t>
            </a:r>
          </a:p>
          <a:p>
            <a:endParaRPr lang="en-GB" dirty="0"/>
          </a:p>
          <a:p>
            <a:r>
              <a:rPr lang="en-GB" dirty="0">
                <a:latin typeface="Arial"/>
                <a:cs typeface="Arial"/>
              </a:rPr>
              <a:t>BN </a:t>
            </a:r>
            <a:r>
              <a:rPr lang="en-GB" dirty="0" err="1">
                <a:latin typeface="Arial"/>
                <a:cs typeface="Arial"/>
              </a:rPr>
              <a:t>bị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sỏi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mật</a:t>
            </a:r>
            <a:r>
              <a:rPr lang="en-GB" dirty="0">
                <a:latin typeface="Arial"/>
                <a:cs typeface="Arial"/>
              </a:rPr>
              <a:t> (nay </a:t>
            </a:r>
            <a:r>
              <a:rPr lang="en-GB" dirty="0" err="1">
                <a:latin typeface="Arial"/>
                <a:cs typeface="Arial"/>
              </a:rPr>
              <a:t>đâu</a:t>
            </a:r>
            <a:r>
              <a:rPr lang="en-GB" dirty="0">
                <a:latin typeface="Arial"/>
                <a:cs typeface="Arial"/>
              </a:rPr>
              <a:t>, </a:t>
            </a:r>
            <a:r>
              <a:rPr lang="en-GB" dirty="0" err="1">
                <a:latin typeface="Arial"/>
                <a:cs typeface="Arial"/>
              </a:rPr>
              <a:t>mai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sốt</a:t>
            </a:r>
            <a:r>
              <a:rPr lang="en-GB" dirty="0">
                <a:latin typeface="Arial"/>
                <a:cs typeface="Arial"/>
              </a:rPr>
              <a:t>, </a:t>
            </a:r>
            <a:r>
              <a:rPr lang="en-GB" dirty="0" err="1">
                <a:latin typeface="Arial"/>
                <a:cs typeface="Arial"/>
              </a:rPr>
              <a:t>mốt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vàng</a:t>
            </a:r>
            <a:r>
              <a:rPr lang="en-GB" dirty="0">
                <a:latin typeface="Arial"/>
                <a:cs typeface="Arial"/>
              </a:rPr>
              <a:t> da) do </a:t>
            </a:r>
            <a:r>
              <a:rPr lang="en-GB" dirty="0" err="1">
                <a:latin typeface="Arial"/>
                <a:cs typeface="Arial"/>
              </a:rPr>
              <a:t>ăn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thiếu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chất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cũng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bị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vàng</a:t>
            </a:r>
            <a:r>
              <a:rPr lang="en-GB" dirty="0">
                <a:latin typeface="Arial"/>
                <a:cs typeface="Arial"/>
              </a:rPr>
              <a:t> da, </a:t>
            </a:r>
            <a:r>
              <a:rPr lang="en-GB" dirty="0" err="1">
                <a:latin typeface="Arial"/>
                <a:cs typeface="Arial"/>
              </a:rPr>
              <a:t>hoàng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đản</a:t>
            </a:r>
            <a:r>
              <a:rPr lang="en-GB" dirty="0">
                <a:latin typeface="Arial"/>
                <a:cs typeface="Arial"/>
              </a:rPr>
              <a:t>, </a:t>
            </a:r>
            <a:r>
              <a:rPr lang="en-GB" dirty="0" err="1">
                <a:latin typeface="Arial"/>
                <a:cs typeface="Arial"/>
              </a:rPr>
              <a:t>nhưng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phân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màu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>
                <a:latin typeface="Arial"/>
                <a:cs typeface="Arial"/>
              </a:rPr>
              <a:t>trắng: glucuronidase </a:t>
            </a:r>
            <a:r>
              <a:rPr lang="en-GB" dirty="0" err="1">
                <a:latin typeface="Arial"/>
                <a:cs typeface="Arial"/>
              </a:rPr>
              <a:t>sinh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ra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làm</a:t>
            </a:r>
            <a:r>
              <a:rPr lang="en-GB" dirty="0">
                <a:latin typeface="Arial"/>
                <a:cs typeface="Arial"/>
              </a:rPr>
              <a:t> stop </a:t>
            </a:r>
            <a:r>
              <a:rPr lang="en-GB" dirty="0" err="1">
                <a:latin typeface="Arial"/>
                <a:cs typeface="Arial"/>
              </a:rPr>
              <a:t>khả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năng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kết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hợp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với</a:t>
            </a:r>
            <a:r>
              <a:rPr lang="en-GB" dirty="0">
                <a:latin typeface="Arial"/>
                <a:cs typeface="Arial"/>
              </a:rPr>
              <a:t> acid </a:t>
            </a:r>
            <a:r>
              <a:rPr lang="en-GB" dirty="0" err="1">
                <a:latin typeface="Arial"/>
                <a:cs typeface="Arial"/>
              </a:rPr>
              <a:t>glurocoronic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của</a:t>
            </a:r>
            <a:r>
              <a:rPr lang="en-GB" dirty="0">
                <a:latin typeface="Arial"/>
                <a:cs typeface="Arial"/>
              </a:rPr>
              <a:t> Bilirubin GT </a:t>
            </a:r>
            <a:r>
              <a:rPr lang="en-GB" dirty="0" err="1">
                <a:latin typeface="Arial"/>
                <a:cs typeface="Arial"/>
              </a:rPr>
              <a:t>và</a:t>
            </a:r>
            <a:r>
              <a:rPr lang="en-GB" dirty="0">
                <a:latin typeface="Arial"/>
                <a:cs typeface="Arial"/>
              </a:rPr>
              <a:t> ko </a:t>
            </a:r>
            <a:r>
              <a:rPr lang="en-GB" dirty="0" err="1">
                <a:latin typeface="Arial"/>
                <a:cs typeface="Arial"/>
              </a:rPr>
              <a:t>thể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sinh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ra</a:t>
            </a:r>
            <a:r>
              <a:rPr lang="en-GB" dirty="0">
                <a:latin typeface="Arial"/>
                <a:cs typeface="Arial"/>
              </a:rPr>
              <a:t> Bilirubin LH =&gt; Bilirubin GT </a:t>
            </a:r>
            <a:r>
              <a:rPr lang="en-GB" dirty="0" err="1">
                <a:latin typeface="Arial"/>
                <a:cs typeface="Arial"/>
              </a:rPr>
              <a:t>vẫn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trong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máu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gây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vàng</a:t>
            </a:r>
            <a:r>
              <a:rPr lang="en-GB" dirty="0">
                <a:latin typeface="Arial"/>
                <a:cs typeface="Arial"/>
              </a:rPr>
              <a:t> da, </a:t>
            </a:r>
            <a:r>
              <a:rPr lang="en-GB" dirty="0" err="1">
                <a:latin typeface="Arial"/>
                <a:cs typeface="Arial"/>
              </a:rPr>
              <a:t>và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vì</a:t>
            </a:r>
            <a:r>
              <a:rPr lang="en-GB" dirty="0">
                <a:latin typeface="Arial"/>
                <a:cs typeface="Arial"/>
              </a:rPr>
              <a:t> Bilirubin LH ko </a:t>
            </a:r>
            <a:r>
              <a:rPr lang="en-GB" dirty="0" err="1">
                <a:latin typeface="Arial"/>
                <a:cs typeface="Arial"/>
              </a:rPr>
              <a:t>có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để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đào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thải</a:t>
            </a:r>
            <a:r>
              <a:rPr lang="en-GB" dirty="0">
                <a:latin typeface="Arial"/>
                <a:cs typeface="Arial"/>
              </a:rPr>
              <a:t> qua </a:t>
            </a:r>
            <a:r>
              <a:rPr lang="en-GB" dirty="0" err="1">
                <a:latin typeface="Arial"/>
                <a:cs typeface="Arial"/>
              </a:rPr>
              <a:t>phân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nên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phân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màu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trắng</a:t>
            </a:r>
            <a:r>
              <a:rPr lang="en-GB" dirty="0">
                <a:latin typeface="Arial"/>
                <a:cs typeface="Arial"/>
              </a:rPr>
              <a:t>.</a:t>
            </a:r>
            <a:endParaRPr lang="en-GB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A147E1-E2F7-4170-3882-4DFA9E45069A}"/>
              </a:ext>
            </a:extLst>
          </p:cNvPr>
          <p:cNvSpPr txBox="1"/>
          <p:nvPr/>
        </p:nvSpPr>
        <p:spPr>
          <a:xfrm>
            <a:off x="5282678" y="2966127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 dirty="0">
                <a:highlight>
                  <a:srgbClr val="FFFF00"/>
                </a:highlight>
                <a:latin typeface="Arial"/>
                <a:cs typeface="Arial"/>
              </a:rPr>
              <a:t>Men </a:t>
            </a:r>
            <a:r>
              <a:rPr lang="en-GB" sz="1400" i="1" dirty="0" err="1">
                <a:highlight>
                  <a:srgbClr val="FFFF00"/>
                </a:highlight>
                <a:latin typeface="Arial"/>
                <a:cs typeface="Arial"/>
              </a:rPr>
              <a:t>Glucuronyl</a:t>
            </a:r>
            <a:r>
              <a:rPr lang="en-GB" sz="1400" i="1" dirty="0">
                <a:highlight>
                  <a:srgbClr val="FFFF00"/>
                </a:highlight>
                <a:latin typeface="Arial"/>
                <a:cs typeface="Arial"/>
              </a:rPr>
              <a:t> transferase</a:t>
            </a:r>
            <a:endParaRPr lang="en-GB" sz="1400" i="1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75" y="395288"/>
            <a:ext cx="9001125" cy="819150"/>
          </a:xfrm>
        </p:spPr>
        <p:txBody>
          <a:bodyPr/>
          <a:lstStyle/>
          <a:p>
            <a:pPr eaLnBrk="1" hangingPunct="1"/>
            <a:r>
              <a:rPr lang="en-SG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NGUYÊN LIỆU TẠO HỒNG CẦU</a:t>
            </a:r>
            <a:endParaRPr lang="en-SG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>
          <a:xfrm>
            <a:off x="344487" y="1052736"/>
            <a:ext cx="8597900" cy="4114800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609600" indent="-609600" eaLnBrk="1" hangingPunct="1">
              <a:buFont typeface="Wingdings" panose="05000000000000000000" pitchFamily="2" charset="2"/>
              <a:buNone/>
            </a:pPr>
            <a:r>
              <a:rPr lang="en-SG" sz="1600" b="1" dirty="0"/>
              <a:t>B12: </a:t>
            </a:r>
            <a:endParaRPr lang="en-SG" sz="1600" dirty="0"/>
          </a:p>
          <a:p>
            <a:pPr marL="609600" indent="-609600" eaLnBrk="1" hangingPunct="1"/>
            <a:r>
              <a:rPr lang="en-SG" sz="1600" dirty="0"/>
              <a:t>Tham </a:t>
            </a:r>
            <a:r>
              <a:rPr lang="en-SG" sz="1600" dirty="0" err="1"/>
              <a:t>gia</a:t>
            </a:r>
            <a:r>
              <a:rPr lang="en-SG" sz="1600" dirty="0"/>
              <a:t> </a:t>
            </a:r>
            <a:r>
              <a:rPr lang="en-SG" sz="1600" dirty="0" err="1"/>
              <a:t>vào</a:t>
            </a:r>
            <a:r>
              <a:rPr lang="en-SG" sz="1600" dirty="0"/>
              <a:t> </a:t>
            </a:r>
            <a:r>
              <a:rPr lang="en-SG" sz="1600" dirty="0" err="1"/>
              <a:t>sự</a:t>
            </a:r>
            <a:r>
              <a:rPr lang="en-SG" sz="1600" dirty="0"/>
              <a:t> </a:t>
            </a:r>
            <a:r>
              <a:rPr lang="en-SG" sz="1600" dirty="0" err="1"/>
              <a:t>phân</a:t>
            </a:r>
            <a:r>
              <a:rPr lang="en-SG" sz="1600" dirty="0"/>
              <a:t> chia </a:t>
            </a:r>
            <a:r>
              <a:rPr lang="en-SG" sz="1600" dirty="0" err="1"/>
              <a:t>tế</a:t>
            </a:r>
            <a:r>
              <a:rPr lang="en-SG" sz="1600" dirty="0"/>
              <a:t> </a:t>
            </a:r>
            <a:r>
              <a:rPr lang="en-SG" sz="1600" dirty="0" err="1"/>
              <a:t>bào</a:t>
            </a:r>
            <a:r>
              <a:rPr lang="en-SG" sz="1600" dirty="0"/>
              <a:t> </a:t>
            </a:r>
            <a:r>
              <a:rPr lang="en-SG" sz="1600" dirty="0" err="1"/>
              <a:t>và</a:t>
            </a:r>
            <a:r>
              <a:rPr lang="en-SG" sz="1600" dirty="0"/>
              <a:t> </a:t>
            </a:r>
            <a:r>
              <a:rPr lang="en-SG" sz="1600" dirty="0" err="1"/>
              <a:t>trưởng</a:t>
            </a:r>
            <a:r>
              <a:rPr lang="en-SG" sz="1600" dirty="0"/>
              <a:t> </a:t>
            </a:r>
            <a:r>
              <a:rPr lang="en-SG" sz="1600" dirty="0" err="1"/>
              <a:t>thành</a:t>
            </a:r>
            <a:r>
              <a:rPr lang="en-SG" sz="1600" dirty="0"/>
              <a:t> </a:t>
            </a:r>
            <a:r>
              <a:rPr lang="en-SG" sz="1600" dirty="0" err="1"/>
              <a:t>của</a:t>
            </a:r>
            <a:r>
              <a:rPr lang="en-SG" sz="1600" dirty="0"/>
              <a:t> </a:t>
            </a:r>
            <a:r>
              <a:rPr lang="en-SG" sz="1600" dirty="0" err="1"/>
              <a:t>nhân</a:t>
            </a:r>
            <a:r>
              <a:rPr lang="en-SG" sz="1600" dirty="0"/>
              <a:t>.</a:t>
            </a:r>
          </a:p>
          <a:p>
            <a:pPr marL="609600" indent="-609600" eaLnBrk="1" hangingPunct="1"/>
            <a:r>
              <a:rPr lang="en-SG" sz="1600" dirty="0" err="1"/>
              <a:t>Hấp</a:t>
            </a:r>
            <a:r>
              <a:rPr lang="en-SG" sz="1600" dirty="0"/>
              <a:t> </a:t>
            </a:r>
            <a:r>
              <a:rPr lang="en-SG" sz="1600" dirty="0" err="1"/>
              <a:t>thu</a:t>
            </a:r>
            <a:r>
              <a:rPr lang="en-SG" sz="1600" dirty="0"/>
              <a:t> </a:t>
            </a:r>
            <a:r>
              <a:rPr lang="en-SG" sz="1600" dirty="0" err="1"/>
              <a:t>nhờ</a:t>
            </a:r>
            <a:r>
              <a:rPr lang="en-SG" sz="1600" dirty="0"/>
              <a:t> </a:t>
            </a:r>
            <a:r>
              <a:rPr lang="en-SG" sz="1600" dirty="0" err="1"/>
              <a:t>kết</a:t>
            </a:r>
            <a:r>
              <a:rPr lang="en-SG" sz="1600" dirty="0"/>
              <a:t> </a:t>
            </a:r>
            <a:r>
              <a:rPr lang="en-SG" sz="1600" dirty="0" err="1"/>
              <a:t>hợp</a:t>
            </a:r>
            <a:r>
              <a:rPr lang="en-SG" sz="1600" dirty="0"/>
              <a:t> </a:t>
            </a:r>
            <a:r>
              <a:rPr lang="en-SG" sz="1600" dirty="0" err="1"/>
              <a:t>với</a:t>
            </a:r>
            <a:r>
              <a:rPr lang="en-SG" sz="1600" dirty="0"/>
              <a:t> </a:t>
            </a:r>
            <a:r>
              <a:rPr lang="en-SG" sz="1600" dirty="0" err="1"/>
              <a:t>yếu</a:t>
            </a:r>
            <a:r>
              <a:rPr lang="en-SG" sz="1600" dirty="0"/>
              <a:t> </a:t>
            </a:r>
            <a:r>
              <a:rPr lang="en-SG" sz="1600" dirty="0" err="1"/>
              <a:t>tố</a:t>
            </a:r>
            <a:r>
              <a:rPr lang="en-SG" sz="1600" dirty="0"/>
              <a:t> </a:t>
            </a:r>
            <a:r>
              <a:rPr lang="en-SG" sz="1600" dirty="0" err="1"/>
              <a:t>nội</a:t>
            </a:r>
            <a:r>
              <a:rPr lang="en-SG" sz="1600" dirty="0"/>
              <a:t> </a:t>
            </a:r>
            <a:r>
              <a:rPr lang="en-SG" sz="1600" dirty="0" err="1"/>
              <a:t>tại</a:t>
            </a:r>
            <a:r>
              <a:rPr lang="en-SG" sz="1600" dirty="0"/>
              <a:t> </a:t>
            </a:r>
            <a:r>
              <a:rPr lang="en-SG" sz="1600" dirty="0" err="1"/>
              <a:t>tiết</a:t>
            </a:r>
            <a:r>
              <a:rPr lang="en-SG" sz="1600" dirty="0"/>
              <a:t> </a:t>
            </a:r>
            <a:r>
              <a:rPr lang="en-SG" sz="1600" dirty="0" err="1"/>
              <a:t>ra</a:t>
            </a:r>
            <a:r>
              <a:rPr lang="en-SG" sz="1600" dirty="0"/>
              <a:t> ở </a:t>
            </a:r>
            <a:r>
              <a:rPr lang="en-SG" sz="1600" dirty="0" err="1"/>
              <a:t>dạ</a:t>
            </a:r>
            <a:r>
              <a:rPr lang="en-SG" sz="1600" dirty="0"/>
              <a:t> </a:t>
            </a:r>
            <a:r>
              <a:rPr lang="en-SG" sz="1600" dirty="0" err="1"/>
              <a:t>dày</a:t>
            </a:r>
            <a:r>
              <a:rPr lang="en-SG" sz="1600" dirty="0"/>
              <a:t>.</a:t>
            </a:r>
          </a:p>
          <a:p>
            <a:pPr marL="609600" indent="-609600" eaLnBrk="1" hangingPunct="1"/>
            <a:r>
              <a:rPr lang="en-SG" sz="1600" dirty="0" err="1"/>
              <a:t>Thiếu</a:t>
            </a:r>
            <a:r>
              <a:rPr lang="en-SG" sz="1600" dirty="0"/>
              <a:t> B12: </a:t>
            </a:r>
            <a:r>
              <a:rPr lang="en-SG" sz="1600" dirty="0" err="1"/>
              <a:t>bệnh</a:t>
            </a:r>
            <a:r>
              <a:rPr lang="en-SG" sz="1600" dirty="0"/>
              <a:t> </a:t>
            </a:r>
            <a:r>
              <a:rPr lang="en-SG" sz="1600" dirty="0" err="1"/>
              <a:t>thiếu</a:t>
            </a:r>
            <a:r>
              <a:rPr lang="en-SG" sz="1600" dirty="0"/>
              <a:t> </a:t>
            </a:r>
            <a:r>
              <a:rPr lang="en-SG" sz="1600" dirty="0" err="1"/>
              <a:t>máu</a:t>
            </a:r>
            <a:r>
              <a:rPr lang="en-SG" sz="1600" dirty="0"/>
              <a:t> </a:t>
            </a:r>
            <a:r>
              <a:rPr lang="en-SG" sz="1600" dirty="0" err="1"/>
              <a:t>ác</a:t>
            </a:r>
            <a:r>
              <a:rPr lang="en-SG" sz="1600" dirty="0"/>
              <a:t> </a:t>
            </a:r>
            <a:r>
              <a:rPr lang="en-SG" sz="1600" dirty="0" err="1"/>
              <a:t>tính</a:t>
            </a:r>
            <a:r>
              <a:rPr lang="en-SG" sz="1600" dirty="0"/>
              <a:t>, </a:t>
            </a:r>
            <a:r>
              <a:rPr lang="en-SG" sz="1600" dirty="0" err="1"/>
              <a:t>thiếu</a:t>
            </a:r>
            <a:r>
              <a:rPr lang="en-SG" sz="1600" dirty="0"/>
              <a:t> </a:t>
            </a:r>
            <a:r>
              <a:rPr lang="en-SG" sz="1600" dirty="0" err="1"/>
              <a:t>máu</a:t>
            </a:r>
            <a:r>
              <a:rPr lang="en-SG" sz="1600" dirty="0"/>
              <a:t> </a:t>
            </a:r>
            <a:r>
              <a:rPr lang="en-SG" sz="1600" dirty="0" err="1"/>
              <a:t>hồng</a:t>
            </a:r>
            <a:r>
              <a:rPr lang="en-SG" sz="1600" dirty="0"/>
              <a:t> </a:t>
            </a:r>
            <a:r>
              <a:rPr lang="en-SG" sz="1600" dirty="0" err="1"/>
              <a:t>cầu</a:t>
            </a:r>
            <a:r>
              <a:rPr lang="en-SG" sz="1600" dirty="0"/>
              <a:t> </a:t>
            </a:r>
            <a:r>
              <a:rPr lang="en-US" altLang="en-SG" sz="1600" dirty="0"/>
              <a:t>to</a:t>
            </a:r>
            <a:r>
              <a:rPr lang="en-SG" sz="1600" dirty="0"/>
              <a:t>.</a:t>
            </a:r>
          </a:p>
          <a:p>
            <a:pPr>
              <a:buNone/>
            </a:pPr>
            <a:r>
              <a:rPr lang="en-SG" sz="1600" b="1" dirty="0"/>
              <a:t>Acid folic:</a:t>
            </a:r>
            <a:endParaRPr lang="en-SG" sz="1600" dirty="0"/>
          </a:p>
          <a:p>
            <a:r>
              <a:rPr lang="en-SG" sz="1600" dirty="0"/>
              <a:t>Tham </a:t>
            </a:r>
            <a:r>
              <a:rPr lang="en-SG" sz="1600" dirty="0" err="1"/>
              <a:t>gia</a:t>
            </a:r>
            <a:r>
              <a:rPr lang="en-SG" sz="1600" dirty="0"/>
              <a:t> </a:t>
            </a:r>
            <a:r>
              <a:rPr lang="en-SG" sz="1600" dirty="0" err="1"/>
              <a:t>vào</a:t>
            </a:r>
            <a:r>
              <a:rPr lang="en-SG" sz="1600" dirty="0"/>
              <a:t> </a:t>
            </a:r>
            <a:r>
              <a:rPr lang="en-SG" sz="1600" dirty="0" err="1"/>
              <a:t>quá</a:t>
            </a:r>
            <a:r>
              <a:rPr lang="en-SG" sz="1600" dirty="0"/>
              <a:t> </a:t>
            </a:r>
            <a:r>
              <a:rPr lang="en-SG" sz="1600" dirty="0" err="1"/>
              <a:t>trình</a:t>
            </a:r>
            <a:r>
              <a:rPr lang="en-SG" sz="1600" dirty="0"/>
              <a:t> </a:t>
            </a:r>
            <a:r>
              <a:rPr lang="en-SG" sz="1600" dirty="0" err="1"/>
              <a:t>thành</a:t>
            </a:r>
            <a:r>
              <a:rPr lang="en-SG" sz="1600" dirty="0"/>
              <a:t> </a:t>
            </a:r>
            <a:r>
              <a:rPr lang="en-SG" sz="1600" dirty="0" err="1"/>
              <a:t>lập</a:t>
            </a:r>
            <a:r>
              <a:rPr lang="en-SG" sz="1600" dirty="0"/>
              <a:t> ADN (</a:t>
            </a:r>
            <a:r>
              <a:rPr lang="en-SG" sz="1600" dirty="0" err="1"/>
              <a:t>bà</a:t>
            </a:r>
            <a:r>
              <a:rPr lang="en-SG" sz="1600" dirty="0"/>
              <a:t> </a:t>
            </a:r>
            <a:r>
              <a:rPr lang="en-SG" sz="1600" dirty="0" err="1"/>
              <a:t>bầu</a:t>
            </a:r>
            <a:r>
              <a:rPr lang="en-SG" sz="1600" dirty="0"/>
              <a:t> 2 </a:t>
            </a:r>
            <a:r>
              <a:rPr lang="en-SG" sz="1600" dirty="0" err="1"/>
              <a:t>tháng</a:t>
            </a:r>
            <a:r>
              <a:rPr lang="en-SG" sz="1600" dirty="0"/>
              <a:t> </a:t>
            </a:r>
            <a:r>
              <a:rPr lang="en-SG" sz="1600" dirty="0" err="1"/>
              <a:t>đầu</a:t>
            </a:r>
            <a:r>
              <a:rPr lang="en-SG" sz="1600" dirty="0"/>
              <a:t> </a:t>
            </a:r>
            <a:r>
              <a:rPr lang="en-SG" sz="1600" dirty="0" err="1"/>
              <a:t>nên</a:t>
            </a:r>
            <a:r>
              <a:rPr lang="en-SG" sz="1600" dirty="0"/>
              <a:t> </a:t>
            </a:r>
            <a:r>
              <a:rPr lang="en-SG" sz="1600" dirty="0" err="1"/>
              <a:t>uống</a:t>
            </a:r>
            <a:r>
              <a:rPr lang="en-SG" sz="1600" dirty="0"/>
              <a:t> </a:t>
            </a:r>
            <a:r>
              <a:rPr lang="en-SG" sz="1600" dirty="0" err="1"/>
              <a:t>để</a:t>
            </a:r>
            <a:r>
              <a:rPr lang="en-SG" sz="1600" dirty="0"/>
              <a:t> </a:t>
            </a:r>
            <a:r>
              <a:rPr lang="en-SG" sz="1600" dirty="0" err="1"/>
              <a:t>tránh</a:t>
            </a:r>
            <a:r>
              <a:rPr lang="en-SG" sz="1600" dirty="0"/>
              <a:t> </a:t>
            </a:r>
            <a:r>
              <a:rPr lang="en-SG" sz="1600" dirty="0" err="1"/>
              <a:t>thai</a:t>
            </a:r>
            <a:r>
              <a:rPr lang="en-SG" sz="1600" dirty="0"/>
              <a:t> </a:t>
            </a:r>
            <a:r>
              <a:rPr lang="en-SG" sz="1600" dirty="0" err="1"/>
              <a:t>nhi</a:t>
            </a:r>
            <a:r>
              <a:rPr lang="en-SG" sz="1600" dirty="0"/>
              <a:t> </a:t>
            </a:r>
            <a:r>
              <a:rPr lang="en-SG" sz="1600" dirty="0" err="1"/>
              <a:t>dị</a:t>
            </a:r>
            <a:r>
              <a:rPr lang="en-SG" sz="1600" dirty="0"/>
              <a:t> </a:t>
            </a:r>
            <a:r>
              <a:rPr lang="en-SG" sz="1600" dirty="0" err="1"/>
              <a:t>tật</a:t>
            </a:r>
            <a:r>
              <a:rPr lang="en-SG" sz="1600" dirty="0"/>
              <a:t>).</a:t>
            </a:r>
            <a:endParaRPr lang="en-SG" sz="1600" dirty="0">
              <a:ea typeface="Calibri"/>
              <a:cs typeface="Calibri"/>
            </a:endParaRPr>
          </a:p>
          <a:p>
            <a:r>
              <a:rPr lang="en-SG" sz="1600" dirty="0" err="1"/>
              <a:t>Hấp</a:t>
            </a:r>
            <a:r>
              <a:rPr lang="en-SG" sz="1600" dirty="0"/>
              <a:t> </a:t>
            </a:r>
            <a:r>
              <a:rPr lang="en-SG" sz="1600" dirty="0" err="1"/>
              <a:t>thu</a:t>
            </a:r>
            <a:r>
              <a:rPr lang="en-SG" sz="1600" dirty="0"/>
              <a:t> </a:t>
            </a:r>
            <a:r>
              <a:rPr lang="en-SG" sz="1600" dirty="0" err="1"/>
              <a:t>chủ</a:t>
            </a:r>
            <a:r>
              <a:rPr lang="en-SG" sz="1600" dirty="0"/>
              <a:t> </a:t>
            </a:r>
            <a:r>
              <a:rPr lang="en-SG" sz="1600" dirty="0" err="1"/>
              <a:t>yếu</a:t>
            </a:r>
            <a:r>
              <a:rPr lang="en-SG" sz="1600" dirty="0"/>
              <a:t> ở </a:t>
            </a:r>
            <a:r>
              <a:rPr lang="en-SG" sz="1600" dirty="0" err="1"/>
              <a:t>hỗng</a:t>
            </a:r>
            <a:r>
              <a:rPr lang="en-SG" sz="1600" dirty="0"/>
              <a:t> </a:t>
            </a:r>
            <a:r>
              <a:rPr lang="en-SG" sz="1600" dirty="0" err="1"/>
              <a:t>tràng</a:t>
            </a:r>
            <a:r>
              <a:rPr lang="en-SG" sz="1600" dirty="0"/>
              <a:t>.</a:t>
            </a:r>
          </a:p>
          <a:p>
            <a:pPr>
              <a:buNone/>
            </a:pPr>
            <a:r>
              <a:rPr lang="en-SG" sz="1600" b="1" dirty="0" err="1"/>
              <a:t>Sắt</a:t>
            </a:r>
            <a:endParaRPr lang="en-SG" sz="1600" dirty="0"/>
          </a:p>
          <a:p>
            <a:r>
              <a:rPr lang="en-SG" sz="1600" dirty="0"/>
              <a:t>Thành </a:t>
            </a:r>
            <a:r>
              <a:rPr lang="en-SG" sz="1600" dirty="0" err="1"/>
              <a:t>phần</a:t>
            </a:r>
            <a:r>
              <a:rPr lang="en-SG" sz="1600" dirty="0"/>
              <a:t> </a:t>
            </a:r>
            <a:r>
              <a:rPr lang="en-SG" sz="1600" dirty="0" err="1"/>
              <a:t>quan</a:t>
            </a:r>
            <a:r>
              <a:rPr lang="en-SG" sz="1600" dirty="0"/>
              <a:t> </a:t>
            </a:r>
            <a:r>
              <a:rPr lang="en-SG" sz="1600" dirty="0" err="1"/>
              <a:t>trọng</a:t>
            </a:r>
            <a:r>
              <a:rPr lang="en-SG" sz="1600" dirty="0"/>
              <a:t> </a:t>
            </a:r>
            <a:r>
              <a:rPr lang="en-SG" sz="1600" dirty="0" err="1"/>
              <a:t>của</a:t>
            </a:r>
            <a:r>
              <a:rPr lang="en-SG" sz="1600" dirty="0"/>
              <a:t> Hb</a:t>
            </a:r>
            <a:r>
              <a:rPr lang="en-US" altLang="en-SG" sz="1600" dirty="0"/>
              <a:t>.</a:t>
            </a:r>
            <a:endParaRPr lang="en-SG" sz="1600" dirty="0"/>
          </a:p>
          <a:p>
            <a:r>
              <a:rPr lang="en-SG" sz="1600" dirty="0" err="1"/>
              <a:t>Hấp</a:t>
            </a:r>
            <a:r>
              <a:rPr lang="en-SG" sz="1600" dirty="0"/>
              <a:t> </a:t>
            </a:r>
            <a:r>
              <a:rPr lang="en-SG" sz="1600" dirty="0" err="1"/>
              <a:t>thu</a:t>
            </a:r>
            <a:r>
              <a:rPr lang="en-SG" sz="1600" dirty="0"/>
              <a:t> </a:t>
            </a:r>
            <a:r>
              <a:rPr lang="en-SG" sz="1600" dirty="0" err="1"/>
              <a:t>chủ</a:t>
            </a:r>
            <a:r>
              <a:rPr lang="en-SG" sz="1600" dirty="0"/>
              <a:t> </a:t>
            </a:r>
            <a:r>
              <a:rPr lang="en-SG" sz="1600" dirty="0" err="1"/>
              <a:t>yếu</a:t>
            </a:r>
            <a:r>
              <a:rPr lang="en-SG" sz="1600" dirty="0"/>
              <a:t> ở </a:t>
            </a:r>
            <a:r>
              <a:rPr lang="en-SG" sz="1600" dirty="0" err="1"/>
              <a:t>tá</a:t>
            </a:r>
            <a:r>
              <a:rPr lang="en-SG" sz="1600" dirty="0"/>
              <a:t> </a:t>
            </a:r>
            <a:r>
              <a:rPr lang="en-SG" sz="1600" dirty="0" err="1"/>
              <a:t>tràng</a:t>
            </a:r>
            <a:r>
              <a:rPr lang="en-US" altLang="en-SG" sz="1600" dirty="0"/>
              <a:t>.</a:t>
            </a:r>
          </a:p>
          <a:p>
            <a:pPr>
              <a:buNone/>
            </a:pPr>
            <a:r>
              <a:rPr lang="en-SG" sz="1600" b="1" dirty="0"/>
              <a:t>Erythropoietin:</a:t>
            </a:r>
            <a:endParaRPr lang="en-SG" sz="1600" dirty="0"/>
          </a:p>
          <a:p>
            <a:r>
              <a:rPr lang="en-SG" sz="1600" dirty="0"/>
              <a:t>Do </a:t>
            </a:r>
            <a:r>
              <a:rPr lang="en-SG" sz="1600" dirty="0" err="1"/>
              <a:t>thận</a:t>
            </a:r>
            <a:r>
              <a:rPr lang="en-SG" sz="1600" dirty="0"/>
              <a:t> </a:t>
            </a:r>
            <a:r>
              <a:rPr lang="en-SG" sz="1600" dirty="0" err="1"/>
              <a:t>và</a:t>
            </a:r>
            <a:r>
              <a:rPr lang="en-SG" sz="1600" dirty="0"/>
              <a:t> </a:t>
            </a:r>
            <a:r>
              <a:rPr lang="en-SG" sz="1600" dirty="0" err="1"/>
              <a:t>gan</a:t>
            </a:r>
            <a:r>
              <a:rPr lang="en-SG" sz="1600" dirty="0"/>
              <a:t> </a:t>
            </a:r>
            <a:r>
              <a:rPr lang="en-SG" sz="1600" dirty="0" err="1"/>
              <a:t>sản</a:t>
            </a:r>
            <a:r>
              <a:rPr lang="en-SG" sz="1600" dirty="0"/>
              <a:t> </a:t>
            </a:r>
            <a:r>
              <a:rPr lang="en-SG" sz="1600" dirty="0" err="1"/>
              <a:t>xuất</a:t>
            </a:r>
            <a:r>
              <a:rPr lang="en-SG" sz="1600" dirty="0"/>
              <a:t>.</a:t>
            </a:r>
          </a:p>
          <a:p>
            <a:r>
              <a:rPr lang="en-SG" sz="1600" dirty="0" err="1"/>
              <a:t>Kích</a:t>
            </a:r>
            <a:r>
              <a:rPr lang="en-SG" sz="1600" dirty="0"/>
              <a:t> </a:t>
            </a:r>
            <a:r>
              <a:rPr lang="en-SG" sz="1600" dirty="0" err="1"/>
              <a:t>thích</a:t>
            </a:r>
            <a:r>
              <a:rPr lang="en-SG" sz="1600" dirty="0"/>
              <a:t> </a:t>
            </a:r>
            <a:r>
              <a:rPr lang="en-SG" sz="1600" dirty="0" err="1"/>
              <a:t>tủy</a:t>
            </a:r>
            <a:r>
              <a:rPr lang="en-SG" sz="1600" dirty="0"/>
              <a:t> </a:t>
            </a:r>
            <a:r>
              <a:rPr lang="en-SG" sz="1600" dirty="0" err="1"/>
              <a:t>xương</a:t>
            </a:r>
            <a:r>
              <a:rPr lang="en-SG" sz="1600" dirty="0"/>
              <a:t> </a:t>
            </a:r>
            <a:r>
              <a:rPr lang="en-SG" sz="1600" dirty="0" err="1"/>
              <a:t>tạo</a:t>
            </a:r>
            <a:r>
              <a:rPr lang="en-SG" sz="1600" dirty="0"/>
              <a:t> </a:t>
            </a:r>
            <a:r>
              <a:rPr lang="en-SG" sz="1600" dirty="0" err="1"/>
              <a:t>hồng</a:t>
            </a:r>
            <a:r>
              <a:rPr lang="en-SG" sz="1600" dirty="0"/>
              <a:t> </a:t>
            </a:r>
            <a:r>
              <a:rPr lang="en-SG" sz="1600" dirty="0" err="1"/>
              <a:t>cầu</a:t>
            </a:r>
            <a:r>
              <a:rPr lang="en-SG" sz="1600" dirty="0"/>
              <a:t>.</a:t>
            </a:r>
          </a:p>
          <a:p>
            <a:pPr marL="0" indent="0">
              <a:buNone/>
            </a:pPr>
            <a:r>
              <a:rPr lang="en-US" altLang="en-SG" sz="1600" b="1" err="1"/>
              <a:t>Tranferrin</a:t>
            </a:r>
            <a:r>
              <a:rPr lang="en-US" altLang="en-SG" sz="1600" b="1" dirty="0"/>
              <a:t> (</a:t>
            </a:r>
            <a:r>
              <a:rPr lang="en-US" altLang="en-SG" sz="1600" b="1" dirty="0">
                <a:highlight>
                  <a:srgbClr val="FFFF00"/>
                </a:highlight>
              </a:rPr>
              <a:t>transfer Fe </a:t>
            </a:r>
            <a:r>
              <a:rPr lang="en-US" altLang="en-SG" sz="1600" b="1" err="1">
                <a:highlight>
                  <a:srgbClr val="FFFF00"/>
                </a:highlight>
              </a:rPr>
              <a:t>từ</a:t>
            </a:r>
            <a:r>
              <a:rPr lang="en-US" altLang="en-SG" sz="1600" b="1" dirty="0">
                <a:highlight>
                  <a:srgbClr val="FFFF00"/>
                </a:highlight>
              </a:rPr>
              <a:t> </a:t>
            </a:r>
            <a:r>
              <a:rPr lang="en-US" altLang="en-SG" sz="1600" b="1" err="1">
                <a:highlight>
                  <a:srgbClr val="FFFF00"/>
                </a:highlight>
              </a:rPr>
              <a:t>ngoại</a:t>
            </a:r>
            <a:r>
              <a:rPr lang="en-US" altLang="en-SG" sz="1600" b="1" dirty="0">
                <a:highlight>
                  <a:srgbClr val="FFFF00"/>
                </a:highlight>
              </a:rPr>
              <a:t> vi </a:t>
            </a:r>
            <a:r>
              <a:rPr lang="en-US" altLang="en-SG" sz="1600" b="1" err="1">
                <a:highlight>
                  <a:srgbClr val="FFFF00"/>
                </a:highlight>
              </a:rPr>
              <a:t>vào</a:t>
            </a:r>
            <a:r>
              <a:rPr lang="en-US" altLang="en-SG" sz="1600" b="1" dirty="0">
                <a:highlight>
                  <a:srgbClr val="FFFF00"/>
                </a:highlight>
              </a:rPr>
              <a:t> </a:t>
            </a:r>
            <a:r>
              <a:rPr lang="en-US" altLang="en-SG" sz="1600" b="1" err="1">
                <a:highlight>
                  <a:srgbClr val="FFFF00"/>
                </a:highlight>
              </a:rPr>
              <a:t>tuỷ</a:t>
            </a:r>
            <a:r>
              <a:rPr lang="en-US" altLang="en-SG" sz="1600" b="1" dirty="0">
                <a:highlight>
                  <a:srgbClr val="FFFF00"/>
                </a:highlight>
              </a:rPr>
              <a:t> </a:t>
            </a:r>
            <a:r>
              <a:rPr lang="en-US" altLang="en-SG" sz="1600" b="1" err="1">
                <a:highlight>
                  <a:srgbClr val="FFFF00"/>
                </a:highlight>
              </a:rPr>
              <a:t>xương</a:t>
            </a:r>
            <a:r>
              <a:rPr lang="en-US" altLang="en-SG" sz="1600" b="1" dirty="0"/>
              <a:t>) </a:t>
            </a:r>
            <a:r>
              <a:rPr lang="en-US" altLang="en-SG" sz="1600" b="1" err="1"/>
              <a:t>và</a:t>
            </a:r>
            <a:r>
              <a:rPr lang="en-US" altLang="en-SG" sz="1600" b="1" dirty="0"/>
              <a:t> </a:t>
            </a:r>
            <a:r>
              <a:rPr lang="en-US" altLang="en-SG" sz="1600" b="1" err="1"/>
              <a:t>Ferrintin</a:t>
            </a:r>
            <a:r>
              <a:rPr lang="en-US" altLang="en-SG" sz="1600" b="1" dirty="0"/>
              <a:t> (</a:t>
            </a:r>
            <a:r>
              <a:rPr lang="vi" sz="1600" b="1" dirty="0">
                <a:highlight>
                  <a:srgbClr val="FFFF00"/>
                </a:highlight>
                <a:latin typeface="Arial"/>
                <a:ea typeface="+mn-lt"/>
                <a:cs typeface="Arial"/>
              </a:rPr>
              <a:t>giúp dự trữ sắt trong cơ thể, thường tích trữ trong gan, tủy xương và lách</a:t>
            </a:r>
            <a:r>
              <a:rPr lang="vi" sz="1600" b="1" dirty="0">
                <a:latin typeface="Arial"/>
                <a:ea typeface="Calibri"/>
                <a:cs typeface="Arial"/>
              </a:rPr>
              <a:t>)</a:t>
            </a:r>
            <a:r>
              <a:rPr lang="en-US" altLang="en-SG" sz="1600" b="1" dirty="0">
                <a:latin typeface="Calibri"/>
                <a:ea typeface="Calibri"/>
                <a:cs typeface="Calibri"/>
              </a:rPr>
              <a:t>:</a:t>
            </a:r>
            <a:endParaRPr lang="en-SG" sz="1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Rectangle 2"/>
          <p:cNvSpPr>
            <a:spLocks noGrp="1" noChangeArrowheads="1"/>
          </p:cNvSpPr>
          <p:nvPr>
            <p:ph type="title"/>
          </p:nvPr>
        </p:nvSpPr>
        <p:spPr>
          <a:xfrm>
            <a:off x="779463" y="323850"/>
            <a:ext cx="7793037" cy="819150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SG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BẠCH CẦU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28625" y="1357313"/>
            <a:ext cx="7643813" cy="4967287"/>
          </a:xfrm>
        </p:spPr>
        <p:txBody>
          <a:bodyPr>
            <a:normAutofit/>
          </a:bodyPr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2000" b="1" dirty="0" err="1"/>
              <a:t>Đặc</a:t>
            </a:r>
            <a:r>
              <a:rPr lang="en-US" sz="2000" b="1" dirty="0"/>
              <a:t> </a:t>
            </a:r>
            <a:r>
              <a:rPr lang="en-US" sz="2000" b="1" dirty="0" err="1"/>
              <a:t>tính</a:t>
            </a:r>
            <a:r>
              <a:rPr lang="en-US" sz="2000" b="1" dirty="0"/>
              <a:t> </a:t>
            </a:r>
            <a:r>
              <a:rPr lang="en-US" sz="2000" b="1" dirty="0" err="1"/>
              <a:t>bạch</a:t>
            </a:r>
            <a:r>
              <a:rPr lang="en-US" sz="2000" b="1" dirty="0"/>
              <a:t> </a:t>
            </a:r>
            <a:r>
              <a:rPr lang="en-US" sz="2000" b="1" dirty="0" err="1"/>
              <a:t>cầu</a:t>
            </a:r>
            <a:r>
              <a:rPr lang="en-US" sz="2000" b="1" dirty="0"/>
              <a:t>: 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sz="2000" dirty="0"/>
              <a:t>   + </a:t>
            </a:r>
            <a:r>
              <a:rPr lang="en-US" sz="2000" dirty="0" err="1"/>
              <a:t>Tự</a:t>
            </a:r>
            <a:r>
              <a:rPr lang="en-US" sz="2000" dirty="0"/>
              <a:t> </a:t>
            </a:r>
            <a:r>
              <a:rPr lang="en-US" sz="2000" dirty="0" err="1"/>
              <a:t>di</a:t>
            </a:r>
            <a:r>
              <a:rPr lang="en-US" sz="2000" dirty="0"/>
              <a:t> </a:t>
            </a:r>
            <a:r>
              <a:rPr lang="en-US" sz="2000" dirty="0" err="1"/>
              <a:t>chuyển</a:t>
            </a:r>
            <a:endParaRPr lang="en-US" sz="2000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sz="2000" dirty="0"/>
              <a:t>   + </a:t>
            </a:r>
            <a:r>
              <a:rPr lang="en-US" sz="2000" u="sng" dirty="0" err="1">
                <a:solidFill>
                  <a:srgbClr val="FF0000"/>
                </a:solidFill>
              </a:rPr>
              <a:t>Xuyên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mạch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SG" sz="2000" dirty="0"/>
              <a:t>   + </a:t>
            </a:r>
            <a:r>
              <a:rPr lang="en-SG" sz="2000" dirty="0" err="1"/>
              <a:t>Trong</a:t>
            </a:r>
            <a:r>
              <a:rPr lang="en-SG" sz="2000" dirty="0"/>
              <a:t> 1 mm</a:t>
            </a:r>
            <a:r>
              <a:rPr lang="en-SG" sz="2000" baseline="30000" dirty="0"/>
              <a:t>3</a:t>
            </a:r>
            <a:r>
              <a:rPr lang="en-SG" sz="2000" dirty="0"/>
              <a:t> </a:t>
            </a:r>
            <a:r>
              <a:rPr lang="en-SG" sz="2000" dirty="0" err="1"/>
              <a:t>máu</a:t>
            </a:r>
            <a:r>
              <a:rPr lang="en-SG" sz="2000" dirty="0"/>
              <a:t>: </a:t>
            </a:r>
            <a:r>
              <a:rPr lang="en-US" altLang="en-SG" sz="2000" dirty="0"/>
              <a:t>5</a:t>
            </a:r>
            <a:r>
              <a:rPr lang="en-SG" sz="2000" dirty="0"/>
              <a:t>000 – 10</a:t>
            </a:r>
            <a:r>
              <a:rPr lang="en-US" altLang="en-SG" sz="2000" dirty="0"/>
              <a:t>.</a:t>
            </a:r>
            <a:r>
              <a:rPr lang="en-SG" sz="2000" dirty="0"/>
              <a:t>000</a:t>
            </a:r>
          </a:p>
          <a:p>
            <a:pPr>
              <a:buFont typeface="Wingdings" panose="05000000000000000000" pitchFamily="2" charset="2"/>
              <a:buNone/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pic>
        <p:nvPicPr>
          <p:cNvPr id="64515" name="Content Placeholder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29063"/>
            <a:ext cx="9156700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itle 1"/>
          <p:cNvSpPr>
            <a:spLocks noGrp="1"/>
          </p:cNvSpPr>
          <p:nvPr>
            <p:ph type="title"/>
          </p:nvPr>
        </p:nvSpPr>
        <p:spPr>
          <a:xfrm>
            <a:off x="714375" y="71438"/>
            <a:ext cx="7793038" cy="890587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 PHẦN CỦA MÁU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1584" y="1844825"/>
            <a:ext cx="5984615" cy="40324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74C3D6-D284-40ED-BC96-6E576A3FA89C}"/>
              </a:ext>
            </a:extLst>
          </p:cNvPr>
          <p:cNvSpPr txBox="1"/>
          <p:nvPr/>
        </p:nvSpPr>
        <p:spPr>
          <a:xfrm>
            <a:off x="8164764" y="199947"/>
            <a:ext cx="482652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latin typeface="Arial"/>
                <a:cs typeface="Arial"/>
              </a:rPr>
              <a:t>Khi </a:t>
            </a:r>
            <a:r>
              <a:rPr lang="en-GB" dirty="0" err="1">
                <a:latin typeface="Arial"/>
                <a:cs typeface="Arial"/>
              </a:rPr>
              <a:t>vừa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bị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chấn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thương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mất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nhiều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máu</a:t>
            </a:r>
            <a:r>
              <a:rPr lang="en-GB" dirty="0">
                <a:latin typeface="Arial"/>
                <a:cs typeface="Arial"/>
              </a:rPr>
              <a:t> =&gt; </a:t>
            </a:r>
            <a:r>
              <a:rPr lang="en-GB" dirty="0" err="1">
                <a:latin typeface="Arial"/>
                <a:cs typeface="Arial"/>
              </a:rPr>
              <a:t>cả</a:t>
            </a:r>
            <a:r>
              <a:rPr lang="en-GB" dirty="0">
                <a:latin typeface="Arial"/>
                <a:cs typeface="Arial"/>
              </a:rPr>
              <a:t> HC + HT </a:t>
            </a:r>
            <a:r>
              <a:rPr lang="en-GB" dirty="0" err="1">
                <a:latin typeface="Arial"/>
                <a:cs typeface="Arial"/>
              </a:rPr>
              <a:t>đều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mất</a:t>
            </a:r>
            <a:r>
              <a:rPr lang="en-GB" dirty="0">
                <a:latin typeface="Arial"/>
                <a:cs typeface="Arial"/>
              </a:rPr>
              <a:t> =&gt; </a:t>
            </a:r>
            <a:r>
              <a:rPr lang="en-GB" dirty="0" err="1">
                <a:latin typeface="Arial"/>
                <a:cs typeface="Arial"/>
              </a:rPr>
              <a:t>mất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máu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toàn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phần</a:t>
            </a:r>
            <a:r>
              <a:rPr lang="en-GB" dirty="0">
                <a:latin typeface="Arial"/>
                <a:cs typeface="Arial"/>
              </a:rPr>
              <a:t>, </a:t>
            </a:r>
            <a:r>
              <a:rPr lang="en-GB" dirty="0" err="1">
                <a:latin typeface="Arial"/>
                <a:cs typeface="Arial"/>
              </a:rPr>
              <a:t>tức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chỉ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số</a:t>
            </a:r>
            <a:r>
              <a:rPr lang="en-GB" dirty="0">
                <a:latin typeface="Arial"/>
                <a:cs typeface="Arial"/>
              </a:rPr>
              <a:t> HCT normal but </a:t>
            </a:r>
            <a:r>
              <a:rPr lang="en-GB" dirty="0" err="1">
                <a:latin typeface="Arial"/>
                <a:cs typeface="Arial"/>
              </a:rPr>
              <a:t>chỉ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số</a:t>
            </a:r>
            <a:r>
              <a:rPr lang="en-GB" dirty="0">
                <a:latin typeface="Arial"/>
                <a:cs typeface="Arial"/>
              </a:rPr>
              <a:t> RBC </a:t>
            </a:r>
            <a:r>
              <a:rPr lang="en-GB" dirty="0" err="1">
                <a:latin typeface="Arial"/>
                <a:cs typeface="Arial"/>
              </a:rPr>
              <a:t>giảm</a:t>
            </a:r>
            <a:r>
              <a:rPr lang="en-GB" dirty="0">
                <a:latin typeface="Arial"/>
                <a:cs typeface="Arial"/>
              </a:rPr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SG" sz="1600" b="1" dirty="0" err="1"/>
              <a:t>Tăng</a:t>
            </a:r>
            <a:r>
              <a:rPr lang="en-SG" sz="1600" b="1" dirty="0"/>
              <a:t>:</a:t>
            </a:r>
            <a:r>
              <a:rPr lang="en-SG" sz="1600" dirty="0"/>
              <a:t> </a:t>
            </a:r>
          </a:p>
          <a:p>
            <a:pPr eaLnBrk="1" hangingPunct="1">
              <a:buSzTx/>
              <a:buFont typeface="Wingdings" panose="05000000000000000000" pitchFamily="2" charset="2"/>
              <a:buChar char="§"/>
            </a:pPr>
            <a:r>
              <a:rPr lang="en-SG" sz="1600" dirty="0" err="1"/>
              <a:t>Bệnh</a:t>
            </a:r>
            <a:r>
              <a:rPr lang="en-SG" sz="1600" dirty="0"/>
              <a:t> </a:t>
            </a:r>
            <a:r>
              <a:rPr lang="en-SG" sz="1600" dirty="0" err="1"/>
              <a:t>lý</a:t>
            </a:r>
            <a:r>
              <a:rPr lang="en-SG" sz="1600" dirty="0"/>
              <a:t> </a:t>
            </a:r>
            <a:r>
              <a:rPr lang="en-SG" sz="1600" dirty="0" err="1"/>
              <a:t>nhiễm</a:t>
            </a:r>
            <a:r>
              <a:rPr lang="en-SG" sz="1600" dirty="0"/>
              <a:t> </a:t>
            </a:r>
            <a:r>
              <a:rPr lang="en-SG" sz="1600" dirty="0" err="1"/>
              <a:t>khuẩn</a:t>
            </a:r>
            <a:r>
              <a:rPr lang="en-SG" sz="1600" dirty="0"/>
              <a:t>.</a:t>
            </a:r>
          </a:p>
          <a:p>
            <a:pPr eaLnBrk="1" hangingPunct="1">
              <a:buSzTx/>
              <a:buFont typeface="Wingdings" panose="05000000000000000000" pitchFamily="2" charset="2"/>
              <a:buChar char="§"/>
            </a:pPr>
            <a:r>
              <a:rPr lang="en-SG" sz="1600" dirty="0" err="1"/>
              <a:t>Bệnh</a:t>
            </a:r>
            <a:r>
              <a:rPr lang="en-SG" sz="1600" dirty="0"/>
              <a:t> </a:t>
            </a:r>
            <a:r>
              <a:rPr lang="en-US" altLang="en-SG" sz="1600" dirty="0" err="1"/>
              <a:t>leucemia</a:t>
            </a:r>
            <a:r>
              <a:rPr lang="en-SG" sz="1600" dirty="0"/>
              <a:t>.</a:t>
            </a:r>
          </a:p>
          <a:p>
            <a:pPr eaLnBrk="1" hangingPunct="1">
              <a:buSzTx/>
              <a:buFont typeface="Wingdings" panose="05000000000000000000" pitchFamily="2" charset="2"/>
              <a:buChar char="§"/>
            </a:pPr>
            <a:r>
              <a:rPr lang="en-SG" sz="1600" dirty="0" err="1"/>
              <a:t>Trẻ</a:t>
            </a:r>
            <a:r>
              <a:rPr lang="en-SG" sz="1600" dirty="0"/>
              <a:t> </a:t>
            </a:r>
            <a:r>
              <a:rPr lang="en-SG" sz="1600" dirty="0" err="1"/>
              <a:t>em</a:t>
            </a:r>
            <a:r>
              <a:rPr lang="en-SG" sz="1600" dirty="0"/>
              <a:t>.</a:t>
            </a:r>
          </a:p>
          <a:p>
            <a:pPr eaLnBrk="1" hangingPunct="1">
              <a:buSzTx/>
              <a:buFont typeface="Wingdings" panose="05000000000000000000" pitchFamily="2" charset="2"/>
              <a:buChar char="§"/>
            </a:pPr>
            <a:r>
              <a:rPr lang="en-SG" sz="1600" dirty="0" err="1"/>
              <a:t>Phụ</a:t>
            </a:r>
            <a:r>
              <a:rPr lang="en-SG" sz="1600" dirty="0"/>
              <a:t> </a:t>
            </a:r>
            <a:r>
              <a:rPr lang="en-SG" sz="1600" dirty="0" err="1"/>
              <a:t>nữ</a:t>
            </a:r>
            <a:r>
              <a:rPr lang="en-SG" sz="1600" dirty="0"/>
              <a:t> </a:t>
            </a:r>
            <a:r>
              <a:rPr lang="en-SG" sz="1600" dirty="0" err="1"/>
              <a:t>có</a:t>
            </a:r>
            <a:r>
              <a:rPr lang="en-SG" sz="1600" dirty="0"/>
              <a:t> </a:t>
            </a:r>
            <a:r>
              <a:rPr lang="en-SG" sz="1600" dirty="0" err="1"/>
              <a:t>thai.</a:t>
            </a:r>
            <a:endParaRPr lang="en-SG" sz="1600" dirty="0"/>
          </a:p>
          <a:p>
            <a:pPr eaLnBrk="1" hangingPunct="1">
              <a:lnSpc>
                <a:spcPct val="110000"/>
              </a:lnSpc>
              <a:buNone/>
            </a:pPr>
            <a:r>
              <a:rPr lang="en-SG" sz="2000" b="1" dirty="0" err="1"/>
              <a:t>Giảm</a:t>
            </a:r>
            <a:r>
              <a:rPr lang="en-SG" sz="2000" dirty="0"/>
              <a:t>: </a:t>
            </a:r>
          </a:p>
          <a:p>
            <a:pPr eaLnBrk="1" hangingPunct="1">
              <a:lnSpc>
                <a:spcPct val="110000"/>
              </a:lnSpc>
              <a:buSzTx/>
              <a:buFont typeface="Wingdings" panose="05000000000000000000" pitchFamily="2" charset="2"/>
              <a:buChar char="§"/>
            </a:pPr>
            <a:r>
              <a:rPr lang="en-SG" sz="1600" dirty="0" err="1"/>
              <a:t>Nhiễm</a:t>
            </a:r>
            <a:r>
              <a:rPr lang="en-SG" sz="1600" dirty="0"/>
              <a:t> </a:t>
            </a:r>
            <a:r>
              <a:rPr lang="en-SG" sz="1600" dirty="0" err="1"/>
              <a:t>độc</a:t>
            </a:r>
            <a:r>
              <a:rPr lang="en-SG" sz="1600" dirty="0"/>
              <a:t>.</a:t>
            </a:r>
          </a:p>
          <a:p>
            <a:pPr eaLnBrk="1" hangingPunct="1">
              <a:lnSpc>
                <a:spcPct val="110000"/>
              </a:lnSpc>
              <a:buSzTx/>
              <a:buFont typeface="Wingdings" panose="05000000000000000000" pitchFamily="2" charset="2"/>
              <a:buChar char="§"/>
            </a:pPr>
            <a:r>
              <a:rPr lang="en-SG" sz="1600" dirty="0" err="1"/>
              <a:t>Bệnh</a:t>
            </a:r>
            <a:r>
              <a:rPr lang="en-SG" sz="1600" dirty="0"/>
              <a:t> </a:t>
            </a:r>
            <a:r>
              <a:rPr lang="en-SG" sz="1600" dirty="0" err="1"/>
              <a:t>suy</a:t>
            </a:r>
            <a:r>
              <a:rPr lang="en-SG" sz="1600" dirty="0"/>
              <a:t> </a:t>
            </a:r>
            <a:r>
              <a:rPr lang="en-SG" sz="1600" dirty="0" err="1"/>
              <a:t>tủy</a:t>
            </a:r>
            <a:r>
              <a:rPr lang="en-SG" sz="1600" dirty="0"/>
              <a:t>.</a:t>
            </a:r>
          </a:p>
          <a:p>
            <a:pPr eaLnBrk="1" hangingPunct="1">
              <a:lnSpc>
                <a:spcPct val="110000"/>
              </a:lnSpc>
              <a:buSzTx/>
              <a:buFont typeface="Wingdings" panose="05000000000000000000" pitchFamily="2" charset="2"/>
              <a:buChar char="§"/>
            </a:pPr>
            <a:r>
              <a:rPr lang="en-US" sz="1600" dirty="0" err="1"/>
              <a:t>Nhiễm</a:t>
            </a:r>
            <a:r>
              <a:rPr lang="en-US" sz="1600" dirty="0"/>
              <a:t> </a:t>
            </a:r>
            <a:r>
              <a:rPr lang="en-US" sz="1600" dirty="0" err="1"/>
              <a:t>siêu</a:t>
            </a:r>
            <a:r>
              <a:rPr lang="en-US" sz="1600" dirty="0"/>
              <a:t> vi.</a:t>
            </a:r>
          </a:p>
          <a:p>
            <a:pPr eaLnBrk="1" hangingPunct="1">
              <a:lnSpc>
                <a:spcPct val="110000"/>
              </a:lnSpc>
              <a:buSzTx/>
              <a:buFont typeface="Wingdings" panose="05000000000000000000" pitchFamily="2" charset="2"/>
              <a:buChar char="§"/>
            </a:pPr>
            <a:r>
              <a:rPr lang="en-US" sz="1600" dirty="0" err="1"/>
              <a:t>Ức</a:t>
            </a:r>
            <a:r>
              <a:rPr lang="en-US" sz="1600" dirty="0"/>
              <a:t> </a:t>
            </a:r>
            <a:r>
              <a:rPr lang="en-US" sz="1600" dirty="0" err="1"/>
              <a:t>chế</a:t>
            </a:r>
            <a:r>
              <a:rPr lang="en-US" sz="1600" dirty="0"/>
              <a:t> </a:t>
            </a:r>
            <a:r>
              <a:rPr lang="en-US" sz="1600" dirty="0" err="1"/>
              <a:t>miễn</a:t>
            </a:r>
            <a:r>
              <a:rPr lang="en-US" sz="1600" dirty="0"/>
              <a:t> </a:t>
            </a:r>
            <a:r>
              <a:rPr lang="en-US" sz="1600" dirty="0" err="1"/>
              <a:t>dịch</a:t>
            </a:r>
            <a:r>
              <a:rPr lang="en-US" sz="1600" dirty="0"/>
              <a:t>.</a:t>
            </a:r>
          </a:p>
          <a:p>
            <a:pPr eaLnBrk="1" hangingPunct="1">
              <a:buSzTx/>
              <a:buFont typeface="Wingdings" panose="05000000000000000000" pitchFamily="2" charset="2"/>
              <a:buChar char="§"/>
            </a:pPr>
            <a:endParaRPr lang="en-SG" sz="1600" dirty="0"/>
          </a:p>
          <a:p>
            <a:pPr eaLnBrk="1" hangingPunct="1"/>
            <a:endParaRPr lang="en-SG" sz="1600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79463" y="823913"/>
            <a:ext cx="7793037" cy="8191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en-SG" sz="4400" b="1" kern="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SỐ LƯỢNG BẠCH CẦU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287984579"/>
              </p:ext>
            </p:extLst>
          </p:nvPr>
        </p:nvGraphicFramePr>
        <p:xfrm>
          <a:off x="971600" y="335959"/>
          <a:ext cx="7920880" cy="6207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6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6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363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38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Bạch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cầu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Chức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Bệnh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93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bào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Hóa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ứng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mạnh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Tăng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nhiễm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khuẩn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cấp</a:t>
                      </a:r>
                      <a:endParaRPr lang="en-US" sz="16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Giảm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nhiễm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độc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KL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nặng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suy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tủy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3993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bào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Hóa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ứng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kém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Tiết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chất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diệt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KST,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giảm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viêm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…)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Tăng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nhiễm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KST,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dị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ứng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Giảm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nhiễm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độc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suy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tủy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3879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BASO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err="1">
                          <a:latin typeface="Times New Roman"/>
                          <a:cs typeface="Times New Roman"/>
                        </a:rPr>
                        <a:t>Giải</a:t>
                      </a:r>
                      <a:r>
                        <a:rPr lang="en-US" sz="16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600" err="1">
                          <a:latin typeface="Times New Roman"/>
                          <a:cs typeface="Times New Roman"/>
                        </a:rPr>
                        <a:t>phóng</a:t>
                      </a:r>
                      <a:r>
                        <a:rPr lang="en-US" sz="1600" baseline="0">
                          <a:latin typeface="Times New Roman"/>
                          <a:cs typeface="Times New Roman"/>
                        </a:rPr>
                        <a:t> heparin (</a:t>
                      </a:r>
                      <a:r>
                        <a:rPr lang="en-US" sz="1600" baseline="0">
                          <a:highlight>
                            <a:srgbClr val="FFFF00"/>
                          </a:highlight>
                          <a:latin typeface="Times New Roman"/>
                          <a:cs typeface="Times New Roman"/>
                        </a:rPr>
                        <a:t>destroy </a:t>
                      </a:r>
                      <a:r>
                        <a:rPr lang="en-US" sz="1600" baseline="0" err="1">
                          <a:highlight>
                            <a:srgbClr val="FFFF00"/>
                          </a:highlight>
                          <a:latin typeface="Times New Roman"/>
                          <a:cs typeface="Times New Roman"/>
                        </a:rPr>
                        <a:t>khối</a:t>
                      </a:r>
                      <a:r>
                        <a:rPr lang="en-US" sz="1600" baseline="0">
                          <a:highlight>
                            <a:srgbClr val="FFFF00"/>
                          </a:highlight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600" baseline="0" err="1">
                          <a:highlight>
                            <a:srgbClr val="FFFF00"/>
                          </a:highlight>
                          <a:latin typeface="Times New Roman"/>
                          <a:cs typeface="Times New Roman"/>
                        </a:rPr>
                        <a:t>máu</a:t>
                      </a:r>
                      <a:r>
                        <a:rPr lang="en-US" sz="1600" baseline="0">
                          <a:highlight>
                            <a:srgbClr val="FFFF00"/>
                          </a:highlight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600" baseline="0" err="1">
                          <a:highlight>
                            <a:srgbClr val="FFFF00"/>
                          </a:highlight>
                          <a:latin typeface="Times New Roman"/>
                          <a:cs typeface="Times New Roman"/>
                        </a:rPr>
                        <a:t>đông</a:t>
                      </a:r>
                      <a:r>
                        <a:rPr lang="en-US" sz="1600" baseline="0">
                          <a:latin typeface="Times New Roman"/>
                          <a:cs typeface="Times New Roman"/>
                        </a:rPr>
                        <a:t>)</a:t>
                      </a:r>
                      <a:endParaRPr lang="en-US" sz="16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Tạo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phản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ứng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viêm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Tăng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dị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ứng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53993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Đại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bào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Khởi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miễn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dịch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tạo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kháng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nguyên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thích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lympho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Nhiễm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khuẩn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mạn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tính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53993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LYM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LYM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 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miễn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dịch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dịch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thể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LYM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T (Th, Tc, Ts) 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miễn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dịch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tế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bào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à"/>
                      </a:pP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Tạo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kháng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thể</a:t>
                      </a:r>
                      <a:endParaRPr lang="en-US" sz="16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à"/>
                      </a:pP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Tiêu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diệt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trực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tiếp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và hỗ trợ LYM B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8D65FAB-3164-AF3A-0B9A-50132065FC07}"/>
              </a:ext>
            </a:extLst>
          </p:cNvPr>
          <p:cNvSpPr txBox="1"/>
          <p:nvPr/>
        </p:nvSpPr>
        <p:spPr>
          <a:xfrm>
            <a:off x="9015534" y="299610"/>
            <a:ext cx="5052512" cy="53553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GB" dirty="0">
                <a:latin typeface="Arial"/>
                <a:cs typeface="Arial"/>
              </a:rPr>
              <a:t>Tc (Cytotoxic T cell): </a:t>
            </a:r>
            <a:r>
              <a:rPr lang="en-GB" dirty="0" err="1">
                <a:latin typeface="Arial"/>
                <a:cs typeface="Arial"/>
              </a:rPr>
              <a:t>Loại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tế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bào</a:t>
            </a:r>
            <a:r>
              <a:rPr lang="en-GB" dirty="0">
                <a:latin typeface="Arial"/>
                <a:cs typeface="Arial"/>
              </a:rPr>
              <a:t> T </a:t>
            </a:r>
            <a:r>
              <a:rPr lang="en-GB" dirty="0" err="1">
                <a:latin typeface="Arial"/>
                <a:cs typeface="Arial"/>
              </a:rPr>
              <a:t>này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thường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tìm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kiếm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và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tấn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công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trực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tiếp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vào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các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tác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nhân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gây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hại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cho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cơ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thể</a:t>
            </a:r>
            <a:r>
              <a:rPr lang="en-GB" dirty="0">
                <a:latin typeface="Arial"/>
                <a:cs typeface="Arial"/>
              </a:rPr>
              <a:t>, </a:t>
            </a:r>
            <a:r>
              <a:rPr lang="en-GB" dirty="0" err="1">
                <a:latin typeface="Arial"/>
                <a:cs typeface="Arial"/>
              </a:rPr>
              <a:t>chẳng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hạn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như</a:t>
            </a:r>
            <a:r>
              <a:rPr lang="en-GB" dirty="0">
                <a:latin typeface="Arial"/>
                <a:cs typeface="Arial"/>
              </a:rPr>
              <a:t> vi </a:t>
            </a:r>
            <a:r>
              <a:rPr lang="en-GB" dirty="0" err="1">
                <a:latin typeface="Arial"/>
                <a:cs typeface="Arial"/>
              </a:rPr>
              <a:t>rút</a:t>
            </a:r>
            <a:r>
              <a:rPr lang="en-GB" dirty="0">
                <a:latin typeface="Arial"/>
                <a:cs typeface="Arial"/>
              </a:rPr>
              <a:t>, </a:t>
            </a:r>
            <a:r>
              <a:rPr lang="en-GB" dirty="0" err="1">
                <a:latin typeface="Arial"/>
                <a:cs typeface="Arial"/>
              </a:rPr>
              <a:t>vi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khuẩn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và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tế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bào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ung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thư</a:t>
            </a:r>
            <a:r>
              <a:rPr lang="en-GB" dirty="0">
                <a:latin typeface="Arial"/>
                <a:cs typeface="Arial"/>
              </a:rPr>
              <a:t>.</a:t>
            </a:r>
            <a:br>
              <a:rPr lang="en-GB" dirty="0">
                <a:latin typeface="Arial"/>
                <a:cs typeface="Arial"/>
              </a:rPr>
            </a:br>
            <a:endParaRPr lang="en-US" dirty="0"/>
          </a:p>
          <a:p>
            <a:pPr marL="285750" indent="-285750">
              <a:buFont typeface="Calibri"/>
              <a:buChar char="-"/>
            </a:pPr>
            <a:r>
              <a:rPr lang="en-GB" dirty="0">
                <a:latin typeface="Arial"/>
                <a:cs typeface="Arial"/>
              </a:rPr>
              <a:t>Th (Helper T cell): Hay </a:t>
            </a:r>
            <a:r>
              <a:rPr lang="en-GB" dirty="0" err="1">
                <a:latin typeface="Arial"/>
                <a:cs typeface="Arial"/>
              </a:rPr>
              <a:t>còn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được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gọi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là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tế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bào</a:t>
            </a:r>
            <a:r>
              <a:rPr lang="en-GB" dirty="0">
                <a:latin typeface="Arial"/>
                <a:cs typeface="Arial"/>
              </a:rPr>
              <a:t> T CD4+, </a:t>
            </a:r>
            <a:r>
              <a:rPr lang="en-GB" dirty="0" err="1">
                <a:latin typeface="Arial"/>
                <a:cs typeface="Arial"/>
              </a:rPr>
              <a:t>được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hoạt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hoá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nhờ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vào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sự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liên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kết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đặc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hiệu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giữa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thụ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thể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tế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bào</a:t>
            </a:r>
            <a:r>
              <a:rPr lang="en-GB" dirty="0">
                <a:latin typeface="Arial"/>
                <a:cs typeface="Arial"/>
              </a:rPr>
              <a:t> T (TCR) </a:t>
            </a:r>
            <a:r>
              <a:rPr lang="en-GB" dirty="0" err="1">
                <a:latin typeface="Arial"/>
                <a:cs typeface="Arial"/>
              </a:rPr>
              <a:t>và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kháng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nguyên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lạ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được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phân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tử</a:t>
            </a:r>
            <a:r>
              <a:rPr lang="en-GB" dirty="0">
                <a:latin typeface="Arial"/>
                <a:cs typeface="Arial"/>
              </a:rPr>
              <a:t> MHC </a:t>
            </a:r>
            <a:r>
              <a:rPr lang="en-GB" dirty="0" err="1">
                <a:latin typeface="Arial"/>
                <a:cs typeface="Arial"/>
              </a:rPr>
              <a:t>lớp</a:t>
            </a:r>
            <a:r>
              <a:rPr lang="en-GB" dirty="0">
                <a:latin typeface="Arial"/>
                <a:cs typeface="Arial"/>
              </a:rPr>
              <a:t> II </a:t>
            </a:r>
            <a:r>
              <a:rPr lang="en-GB" dirty="0" err="1">
                <a:latin typeface="Arial"/>
                <a:cs typeface="Arial"/>
              </a:rPr>
              <a:t>trình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diện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trên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bề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mặt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của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tế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bào</a:t>
            </a:r>
            <a:r>
              <a:rPr lang="en-GB" dirty="0">
                <a:latin typeface="Arial"/>
                <a:cs typeface="Arial"/>
              </a:rPr>
              <a:t> APC. </a:t>
            </a:r>
            <a:r>
              <a:rPr lang="en-GB" dirty="0" err="1">
                <a:latin typeface="Arial"/>
                <a:cs typeface="Arial"/>
              </a:rPr>
              <a:t>Tế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bào</a:t>
            </a:r>
            <a:r>
              <a:rPr lang="en-GB" dirty="0">
                <a:latin typeface="Arial"/>
                <a:cs typeface="Arial"/>
              </a:rPr>
              <a:t> T </a:t>
            </a:r>
            <a:r>
              <a:rPr lang="en-GB" dirty="0" err="1">
                <a:latin typeface="Arial"/>
                <a:cs typeface="Arial"/>
              </a:rPr>
              <a:t>hỗ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trợ</a:t>
            </a:r>
            <a:r>
              <a:rPr lang="en-GB" dirty="0">
                <a:latin typeface="Arial"/>
                <a:cs typeface="Arial"/>
              </a:rPr>
              <a:t> (Helper T cell) </a:t>
            </a:r>
            <a:r>
              <a:rPr lang="en-GB" dirty="0" err="1">
                <a:latin typeface="Arial"/>
                <a:cs typeface="Arial"/>
              </a:rPr>
              <a:t>sẽ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kết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hợp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với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các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tế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bào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miễn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dịch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khác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trong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cơ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thể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và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tổ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chức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các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phản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ứng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miễn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dịch</a:t>
            </a:r>
            <a:r>
              <a:rPr lang="en-GB" dirty="0">
                <a:latin typeface="Arial"/>
                <a:cs typeface="Arial"/>
              </a:rPr>
              <a:t>.</a:t>
            </a:r>
            <a:endParaRPr lang="en-GB" dirty="0"/>
          </a:p>
          <a:p>
            <a:endParaRPr lang="en-GB" dirty="0">
              <a:latin typeface="Arial"/>
              <a:cs typeface="Arial"/>
            </a:endParaRPr>
          </a:p>
          <a:p>
            <a:pPr marL="285750" indent="-285750">
              <a:buFont typeface="Calibri"/>
              <a:buChar char="-"/>
            </a:pPr>
            <a:r>
              <a:rPr lang="en-GB" dirty="0">
                <a:latin typeface="Arial"/>
                <a:cs typeface="Arial"/>
              </a:rPr>
              <a:t>Ts </a:t>
            </a:r>
            <a:r>
              <a:rPr lang="en-GB" dirty="0" err="1">
                <a:latin typeface="Arial"/>
                <a:cs typeface="Arial"/>
              </a:rPr>
              <a:t>Hoặc</a:t>
            </a:r>
            <a:r>
              <a:rPr lang="en-GB" dirty="0">
                <a:latin typeface="Arial"/>
                <a:cs typeface="Arial"/>
              </a:rPr>
              <a:t> Regulatory T cells (</a:t>
            </a:r>
            <a:r>
              <a:rPr lang="en-GB" b="1" dirty="0" err="1">
                <a:latin typeface="Arial"/>
                <a:cs typeface="Arial"/>
              </a:rPr>
              <a:t>Tế</a:t>
            </a:r>
            <a:r>
              <a:rPr lang="en-GB" b="1" dirty="0">
                <a:latin typeface="Arial"/>
                <a:cs typeface="Arial"/>
              </a:rPr>
              <a:t> </a:t>
            </a:r>
            <a:r>
              <a:rPr lang="en-GB" b="1" dirty="0" err="1">
                <a:latin typeface="Arial"/>
                <a:cs typeface="Arial"/>
              </a:rPr>
              <a:t>bào</a:t>
            </a:r>
            <a:r>
              <a:rPr lang="en-GB" b="1" dirty="0">
                <a:latin typeface="Arial"/>
                <a:cs typeface="Arial"/>
              </a:rPr>
              <a:t> </a:t>
            </a:r>
            <a:r>
              <a:rPr lang="en-GB" b="1" dirty="0" err="1">
                <a:latin typeface="Arial"/>
                <a:cs typeface="Arial"/>
              </a:rPr>
              <a:t>lympho</a:t>
            </a:r>
            <a:r>
              <a:rPr lang="en-GB" b="1" dirty="0">
                <a:latin typeface="Arial"/>
                <a:cs typeface="Arial"/>
              </a:rPr>
              <a:t> T </a:t>
            </a:r>
            <a:r>
              <a:rPr lang="en-GB" b="1" dirty="0" err="1">
                <a:latin typeface="Arial"/>
                <a:cs typeface="Arial"/>
              </a:rPr>
              <a:t>điều</a:t>
            </a:r>
            <a:r>
              <a:rPr lang="en-GB" b="1" dirty="0">
                <a:latin typeface="Arial"/>
                <a:cs typeface="Arial"/>
              </a:rPr>
              <a:t> </a:t>
            </a:r>
            <a:r>
              <a:rPr lang="en-GB" b="1" dirty="0" err="1">
                <a:latin typeface="Arial"/>
                <a:cs typeface="Arial"/>
              </a:rPr>
              <a:t>hòa</a:t>
            </a:r>
            <a:r>
              <a:rPr lang="en-GB" b="1" dirty="0">
                <a:latin typeface="Arial"/>
                <a:cs typeface="Arial"/>
              </a:rPr>
              <a:t>)</a:t>
            </a:r>
            <a:r>
              <a:rPr lang="en-GB" dirty="0">
                <a:latin typeface="Arial"/>
                <a:cs typeface="Arial"/>
              </a:rPr>
              <a:t>, </a:t>
            </a:r>
            <a:r>
              <a:rPr lang="en-GB" dirty="0" err="1">
                <a:latin typeface="Arial"/>
                <a:cs typeface="Arial"/>
              </a:rPr>
              <a:t>là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tế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bào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lympho</a:t>
            </a:r>
            <a:r>
              <a:rPr lang="en-GB" dirty="0">
                <a:latin typeface="Arial"/>
                <a:cs typeface="Arial"/>
              </a:rPr>
              <a:t> T </a:t>
            </a:r>
            <a:r>
              <a:rPr lang="en-GB" dirty="0" err="1">
                <a:latin typeface="Arial"/>
                <a:cs typeface="Arial"/>
              </a:rPr>
              <a:t>có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chức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năng</a:t>
            </a:r>
            <a:r>
              <a:rPr lang="en-GB" dirty="0">
                <a:latin typeface="Arial"/>
                <a:cs typeface="Arial"/>
              </a:rPr>
              <a:t> </a:t>
            </a:r>
            <a:r>
              <a:rPr lang="en-GB" dirty="0" err="1">
                <a:latin typeface="Arial"/>
                <a:cs typeface="Arial"/>
              </a:rPr>
              <a:t>chính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là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giúp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ức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chế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hệ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thống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miễn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dịch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của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người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để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hạn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chế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những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phản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ứng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thái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quá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trước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vấn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đề</a:t>
            </a:r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xfrm>
            <a:off x="642938" y="323850"/>
            <a:ext cx="7793037" cy="1462088"/>
          </a:xfrm>
        </p:spPr>
        <p:txBody>
          <a:bodyPr/>
          <a:lstStyle/>
          <a:p>
            <a:pPr algn="ctr" eaLnBrk="1" hangingPunct="1"/>
            <a:r>
              <a:rPr lang="en-SG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TIỂU CẦU</a:t>
            </a:r>
          </a:p>
        </p:txBody>
      </p:sp>
      <p:pic>
        <p:nvPicPr>
          <p:cNvPr id="84995" name="Picture 4" descr="tieu cau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844675"/>
            <a:ext cx="3563938" cy="356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996" name="Picture 5" descr="tieu cau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63938" y="3582988"/>
            <a:ext cx="5580062" cy="327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1116013" y="857250"/>
            <a:ext cx="7793037" cy="793750"/>
          </a:xfrm>
        </p:spPr>
        <p:txBody>
          <a:bodyPr>
            <a:normAutofit fontScale="90000"/>
          </a:bodyPr>
          <a:lstStyle/>
          <a:p>
            <a:pPr algn="ctr" eaLnBrk="1" hangingPunct="1"/>
            <a:br>
              <a:rPr lang="en-SG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SG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b="1">
                <a:latin typeface="Times New Roman" panose="02020603050405020304" pitchFamily="18" charset="0"/>
                <a:cs typeface="Times New Roman" panose="02020603050405020304" pitchFamily="18" charset="0"/>
              </a:rPr>
              <a:t>TIỂU CẦU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>
          <a:xfrm>
            <a:off x="188913" y="2017713"/>
            <a:ext cx="8955087" cy="4364037"/>
          </a:xfrm>
        </p:spPr>
        <p:txBody>
          <a:bodyPr/>
          <a:lstStyle/>
          <a:p>
            <a:pPr marL="812800" indent="-812800" eaLnBrk="1" hangingPunct="1">
              <a:lnSpc>
                <a:spcPct val="110000"/>
              </a:lnSpc>
            </a:pPr>
            <a:r>
              <a:rPr lang="en-SG"/>
              <a:t>Tế bào nhỏ, không có hình dạng nhất định, không nhân.</a:t>
            </a:r>
          </a:p>
          <a:p>
            <a:pPr marL="812800" indent="-812800" eaLnBrk="1" hangingPunct="1">
              <a:lnSpc>
                <a:spcPct val="110000"/>
              </a:lnSpc>
            </a:pPr>
            <a:r>
              <a:rPr lang="en-SG"/>
              <a:t>150 000 – 300 000 / mm</a:t>
            </a:r>
            <a:r>
              <a:rPr lang="en-SG" baseline="30000"/>
              <a:t>3</a:t>
            </a:r>
            <a:r>
              <a:rPr lang="en-SG"/>
              <a:t> máu. </a:t>
            </a:r>
          </a:p>
          <a:p>
            <a:pPr marL="812800" indent="-812800" eaLnBrk="1" hangingPunct="1">
              <a:lnSpc>
                <a:spcPct val="110000"/>
              </a:lnSpc>
            </a:pPr>
            <a:r>
              <a:rPr lang="en-SG"/>
              <a:t>2/3 trong máu, 1/3 nằm trong lách. </a:t>
            </a:r>
          </a:p>
          <a:p>
            <a:pPr marL="812800" indent="-812800" eaLnBrk="1" hangingPunct="1">
              <a:lnSpc>
                <a:spcPct val="110000"/>
              </a:lnSpc>
            </a:pPr>
            <a:r>
              <a:rPr lang="en-SG"/>
              <a:t>Đời sống trung bình : 8 – 12 ngày.</a:t>
            </a:r>
          </a:p>
          <a:p>
            <a:pPr marL="812800" indent="-812800" eaLnBrk="1" hangingPunct="1">
              <a:lnSpc>
                <a:spcPct val="110000"/>
              </a:lnSpc>
            </a:pPr>
            <a:r>
              <a:rPr lang="en-SG"/>
              <a:t>Tham gia vào quá trình đông máu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18" y="188640"/>
            <a:ext cx="8965874" cy="6219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4095" y="50165"/>
            <a:ext cx="6529070" cy="675767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714375" y="2681288"/>
            <a:ext cx="7793038" cy="962025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SG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 MÁU VÀ NGUYÊN TẮC TRUYỀN MÁU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3465" y="1914525"/>
            <a:ext cx="7654925" cy="424751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SG" b="1">
                <a:latin typeface="Times New Roman" panose="02020603050405020304" pitchFamily="18" charset="0"/>
                <a:cs typeface="Times New Roman" panose="02020603050405020304" pitchFamily="18" charset="0"/>
              </a:rPr>
              <a:t>PHÂN LOẠI HỆ ABO</a:t>
            </a:r>
            <a:endParaRPr lang="en-SG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027" name="Rectangle 3"/>
          <p:cNvSpPr>
            <a:spLocks noGrp="1" noChangeArrowheads="1"/>
          </p:cNvSpPr>
          <p:nvPr>
            <p:ph idx="1"/>
          </p:nvPr>
        </p:nvSpPr>
        <p:spPr>
          <a:xfrm>
            <a:off x="117475" y="2017713"/>
            <a:ext cx="8955088" cy="4114800"/>
          </a:xfrm>
        </p:spPr>
        <p:txBody>
          <a:bodyPr/>
          <a:lstStyle/>
          <a:p>
            <a:pPr marL="812800" indent="-812800" eaLnBrk="1" hangingPunct="1">
              <a:lnSpc>
                <a:spcPct val="100000"/>
              </a:lnSpc>
            </a:pPr>
            <a:r>
              <a:rPr lang="en-US" altLang="en-SG" dirty="0" err="1"/>
              <a:t>Nguyên</a:t>
            </a:r>
            <a:r>
              <a:rPr lang="en-US" altLang="en-SG" dirty="0"/>
              <a:t> </a:t>
            </a:r>
            <a:r>
              <a:rPr lang="en-US" altLang="en-SG" dirty="0" err="1"/>
              <a:t>tắc</a:t>
            </a:r>
            <a:r>
              <a:rPr lang="en-US" altLang="en-SG" dirty="0"/>
              <a:t>: </a:t>
            </a:r>
            <a:r>
              <a:rPr lang="en-SG" dirty="0" err="1"/>
              <a:t>Dựa</a:t>
            </a:r>
            <a:r>
              <a:rPr lang="en-SG" dirty="0"/>
              <a:t> </a:t>
            </a:r>
            <a:r>
              <a:rPr lang="en-SG" dirty="0" err="1"/>
              <a:t>vào</a:t>
            </a:r>
            <a:r>
              <a:rPr lang="en-SG" dirty="0"/>
              <a:t> </a:t>
            </a:r>
            <a:r>
              <a:rPr lang="en-SG" dirty="0" err="1"/>
              <a:t>sự</a:t>
            </a:r>
            <a:r>
              <a:rPr lang="en-SG" dirty="0"/>
              <a:t> </a:t>
            </a:r>
            <a:r>
              <a:rPr lang="en-SG" dirty="0" err="1"/>
              <a:t>có</a:t>
            </a:r>
            <a:r>
              <a:rPr lang="en-SG" dirty="0"/>
              <a:t> </a:t>
            </a:r>
            <a:r>
              <a:rPr lang="en-SG" dirty="0" err="1"/>
              <a:t>mặt</a:t>
            </a:r>
            <a:r>
              <a:rPr lang="en-SG" dirty="0"/>
              <a:t> </a:t>
            </a:r>
            <a:r>
              <a:rPr lang="en-SG" dirty="0" err="1"/>
              <a:t>của</a:t>
            </a:r>
            <a:r>
              <a:rPr lang="en-SG" dirty="0"/>
              <a:t> </a:t>
            </a:r>
            <a:r>
              <a:rPr lang="en-SG" dirty="0" err="1"/>
              <a:t>các</a:t>
            </a:r>
            <a:r>
              <a:rPr lang="en-SG" dirty="0"/>
              <a:t> </a:t>
            </a:r>
            <a:r>
              <a:rPr lang="en-SG" dirty="0" err="1"/>
              <a:t>kháng</a:t>
            </a:r>
            <a:r>
              <a:rPr lang="en-SG" dirty="0"/>
              <a:t> </a:t>
            </a:r>
            <a:r>
              <a:rPr lang="en-SG" dirty="0" err="1"/>
              <a:t>nguyên</a:t>
            </a:r>
            <a:r>
              <a:rPr lang="en-SG" dirty="0"/>
              <a:t> </a:t>
            </a:r>
            <a:r>
              <a:rPr lang="en-SG" dirty="0" err="1"/>
              <a:t>trên</a:t>
            </a:r>
            <a:r>
              <a:rPr lang="en-SG" dirty="0"/>
              <a:t> </a:t>
            </a:r>
            <a:r>
              <a:rPr lang="en-SG" dirty="0" err="1"/>
              <a:t>màng</a:t>
            </a:r>
            <a:r>
              <a:rPr lang="en-SG" dirty="0"/>
              <a:t> </a:t>
            </a:r>
            <a:r>
              <a:rPr lang="en-SG" dirty="0" err="1"/>
              <a:t>hồng</a:t>
            </a:r>
            <a:r>
              <a:rPr lang="en-SG" dirty="0"/>
              <a:t> </a:t>
            </a:r>
            <a:r>
              <a:rPr lang="en-SG" dirty="0" err="1"/>
              <a:t>cầu</a:t>
            </a:r>
            <a:r>
              <a:rPr lang="en-SG" dirty="0"/>
              <a:t>.</a:t>
            </a:r>
          </a:p>
          <a:p>
            <a:pPr marL="812800" indent="-812800" eaLnBrk="1" hangingPunct="1">
              <a:lnSpc>
                <a:spcPct val="100000"/>
              </a:lnSpc>
            </a:pPr>
            <a:r>
              <a:rPr lang="en-SG" dirty="0"/>
              <a:t>4 </a:t>
            </a:r>
            <a:r>
              <a:rPr lang="en-SG" dirty="0" err="1"/>
              <a:t>nhóm</a:t>
            </a:r>
            <a:r>
              <a:rPr lang="en-SG" dirty="0"/>
              <a:t>: </a:t>
            </a:r>
          </a:p>
          <a:p>
            <a:pPr marL="812800" indent="-812800" eaLnBrk="1" hangingPunct="1">
              <a:lnSpc>
                <a:spcPct val="100000"/>
              </a:lnSpc>
              <a:buClr>
                <a:schemeClr val="hlink"/>
              </a:buClr>
              <a:buFont typeface="Wingdings" panose="05000000000000000000" pitchFamily="2" charset="2"/>
              <a:buChar char="Ø"/>
            </a:pPr>
            <a:r>
              <a:rPr lang="en-SG" dirty="0">
                <a:solidFill>
                  <a:schemeClr val="hlink"/>
                </a:solidFill>
              </a:rPr>
              <a:t>A</a:t>
            </a:r>
          </a:p>
          <a:p>
            <a:pPr marL="812800" indent="-812800" eaLnBrk="1" hangingPunct="1">
              <a:lnSpc>
                <a:spcPct val="100000"/>
              </a:lnSpc>
              <a:buClr>
                <a:schemeClr val="hlink"/>
              </a:buClr>
              <a:buFont typeface="Wingdings" panose="05000000000000000000" pitchFamily="2" charset="2"/>
              <a:buChar char="Ø"/>
            </a:pPr>
            <a:r>
              <a:rPr lang="en-SG" dirty="0">
                <a:solidFill>
                  <a:schemeClr val="hlink"/>
                </a:solidFill>
              </a:rPr>
              <a:t>B</a:t>
            </a:r>
          </a:p>
          <a:p>
            <a:pPr marL="812800" indent="-812800" eaLnBrk="1" hangingPunct="1">
              <a:lnSpc>
                <a:spcPct val="100000"/>
              </a:lnSpc>
              <a:buClr>
                <a:schemeClr val="hlink"/>
              </a:buClr>
              <a:buFont typeface="Wingdings" panose="05000000000000000000" pitchFamily="2" charset="2"/>
              <a:buChar char="Ø"/>
            </a:pPr>
            <a:r>
              <a:rPr lang="en-SG" dirty="0">
                <a:solidFill>
                  <a:schemeClr val="hlink"/>
                </a:solidFill>
              </a:rPr>
              <a:t>AB </a:t>
            </a:r>
          </a:p>
          <a:p>
            <a:pPr marL="812800" indent="-812800" eaLnBrk="1" hangingPunct="1">
              <a:lnSpc>
                <a:spcPct val="100000"/>
              </a:lnSpc>
              <a:buClr>
                <a:schemeClr val="hlink"/>
              </a:buClr>
              <a:buFont typeface="Wingdings" panose="05000000000000000000" pitchFamily="2" charset="2"/>
              <a:buChar char="Ø"/>
            </a:pPr>
            <a:r>
              <a:rPr lang="en-SG" dirty="0">
                <a:solidFill>
                  <a:schemeClr val="hlink"/>
                </a:solidFill>
              </a:rPr>
              <a:t>O.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27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C:\Users\USER\Desktop\nhom-mau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92896"/>
            <a:ext cx="7651104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95536" y="476673"/>
            <a:ext cx="8559552" cy="670485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eaLnBrk="1" hangingPunct="1">
              <a:buFont typeface="Wingdings" panose="05000000000000000000" pitchFamily="2" charset="2"/>
              <a:buChar char="v"/>
              <a:defRPr/>
            </a:pPr>
            <a:r>
              <a:rPr lang="en-US" altLang="en-SG" sz="2400" b="1" dirty="0">
                <a:solidFill>
                  <a:srgbClr val="FF0000"/>
                </a:solidFill>
              </a:rPr>
              <a:t> THÀNH PHẦN M</a:t>
            </a:r>
            <a:r>
              <a:rPr lang="en-SG" sz="2400" b="1" dirty="0">
                <a:solidFill>
                  <a:srgbClr val="FF0000"/>
                </a:solidFill>
              </a:rPr>
              <a:t>ÁU</a:t>
            </a:r>
            <a:r>
              <a:rPr lang="en-SG" sz="2000" b="1" dirty="0">
                <a:solidFill>
                  <a:srgbClr val="FF0000"/>
                </a:solidFill>
              </a:rPr>
              <a:t> </a:t>
            </a:r>
            <a:r>
              <a:rPr lang="en-SG" sz="2000" b="1" dirty="0" err="1"/>
              <a:t>gồm</a:t>
            </a:r>
            <a:r>
              <a:rPr lang="en-SG" sz="2000" b="1" dirty="0"/>
              <a:t>:</a:t>
            </a:r>
          </a:p>
          <a:p>
            <a:pPr lvl="1" eaLnBrk="1" hangingPunct="1">
              <a:buFont typeface="Wingdings" panose="05000000000000000000" pitchFamily="2" charset="2"/>
              <a:buChar char="§"/>
              <a:defRPr/>
            </a:pPr>
            <a:r>
              <a:rPr lang="en-SG" sz="1800" dirty="0"/>
              <a:t> </a:t>
            </a:r>
            <a:r>
              <a:rPr lang="en-SG" sz="1800" dirty="0" err="1"/>
              <a:t>Huyết</a:t>
            </a:r>
            <a:r>
              <a:rPr lang="en-SG" sz="1800" dirty="0"/>
              <a:t> </a:t>
            </a:r>
            <a:r>
              <a:rPr lang="en-SG" sz="1800" dirty="0" err="1"/>
              <a:t>cầu</a:t>
            </a:r>
            <a:r>
              <a:rPr lang="en-SG" sz="1800" dirty="0"/>
              <a:t>: 45%</a:t>
            </a:r>
          </a:p>
          <a:p>
            <a:pPr lvl="1" eaLnBrk="1" hangingPunct="1">
              <a:buFont typeface="Wingdings" panose="05000000000000000000" pitchFamily="2" charset="2"/>
              <a:buChar char="§"/>
              <a:defRPr/>
            </a:pPr>
            <a:r>
              <a:rPr lang="en-SG" sz="1800" dirty="0"/>
              <a:t> </a:t>
            </a:r>
            <a:r>
              <a:rPr lang="en-SG" sz="1800" dirty="0" err="1"/>
              <a:t>Huyết</a:t>
            </a:r>
            <a:r>
              <a:rPr lang="en-SG" sz="1800" dirty="0"/>
              <a:t> </a:t>
            </a:r>
            <a:r>
              <a:rPr lang="en-SG" sz="1800" dirty="0" err="1"/>
              <a:t>tương</a:t>
            </a:r>
            <a:r>
              <a:rPr lang="en-SG" sz="1800" dirty="0"/>
              <a:t>: 55%.</a:t>
            </a:r>
          </a:p>
          <a:p>
            <a:pPr eaLnBrk="1" hangingPunct="1">
              <a:buFont typeface="Wingdings" panose="05000000000000000000" pitchFamily="2" charset="2"/>
              <a:buChar char="ü"/>
              <a:defRPr/>
            </a:pPr>
            <a:r>
              <a:rPr lang="en-SG" sz="1800" dirty="0" err="1"/>
              <a:t>Tỉ</a:t>
            </a:r>
            <a:r>
              <a:rPr lang="en-SG" sz="1800" dirty="0"/>
              <a:t> </a:t>
            </a:r>
            <a:r>
              <a:rPr lang="en-SG" sz="1800" dirty="0" err="1"/>
              <a:t>lệ</a:t>
            </a:r>
            <a:r>
              <a:rPr lang="en-SG" sz="1800" dirty="0"/>
              <a:t> </a:t>
            </a:r>
            <a:r>
              <a:rPr lang="en-SG" sz="1800" dirty="0" err="1"/>
              <a:t>huyết</a:t>
            </a:r>
            <a:r>
              <a:rPr lang="en-SG" sz="1800" dirty="0"/>
              <a:t> </a:t>
            </a:r>
            <a:r>
              <a:rPr lang="en-SG" sz="1800" dirty="0" err="1"/>
              <a:t>cầu</a:t>
            </a:r>
            <a:r>
              <a:rPr lang="en-SG" sz="1800" dirty="0"/>
              <a:t> </a:t>
            </a:r>
            <a:r>
              <a:rPr lang="en-SG" sz="1800" dirty="0" err="1"/>
              <a:t>và</a:t>
            </a:r>
            <a:r>
              <a:rPr lang="en-SG" sz="1800" dirty="0"/>
              <a:t> </a:t>
            </a:r>
            <a:r>
              <a:rPr lang="en-SG" sz="1800" dirty="0" err="1"/>
              <a:t>máu</a:t>
            </a:r>
            <a:r>
              <a:rPr lang="en-SG" sz="1800" dirty="0"/>
              <a:t> </a:t>
            </a:r>
            <a:r>
              <a:rPr lang="en-SG" sz="1800" dirty="0" err="1"/>
              <a:t>toàn</a:t>
            </a:r>
            <a:r>
              <a:rPr lang="en-SG" sz="1800" dirty="0"/>
              <a:t> </a:t>
            </a:r>
            <a:r>
              <a:rPr lang="en-SG" sz="1800" dirty="0" err="1"/>
              <a:t>phần</a:t>
            </a:r>
            <a:r>
              <a:rPr lang="en-SG" sz="1800" dirty="0"/>
              <a:t>: </a:t>
            </a:r>
            <a:r>
              <a:rPr lang="en-SG" sz="1800" dirty="0" err="1"/>
              <a:t>hematocrit</a:t>
            </a:r>
            <a:r>
              <a:rPr lang="en-SG" sz="1800" dirty="0"/>
              <a:t> (</a:t>
            </a:r>
            <a:r>
              <a:rPr lang="en-SG" sz="1800" dirty="0" err="1"/>
              <a:t>Hct</a:t>
            </a:r>
            <a:r>
              <a:rPr lang="en-SG" sz="1800" dirty="0"/>
              <a:t>).</a:t>
            </a:r>
          </a:p>
          <a:p>
            <a:pPr eaLnBrk="1" hangingPunct="1">
              <a:buFont typeface="Wingdings" panose="05000000000000000000" pitchFamily="2" charset="2"/>
              <a:buChar char="ü"/>
              <a:defRPr/>
            </a:pPr>
            <a:r>
              <a:rPr lang="en-US" altLang="en-SG" sz="1800" dirty="0"/>
              <a:t>Giá trị Hct trung bình: </a:t>
            </a:r>
            <a:r>
              <a:rPr lang="en-SG" sz="1800" b="1" dirty="0" err="1">
                <a:sym typeface="+mn-ea"/>
              </a:rPr>
              <a:t>Hct</a:t>
            </a:r>
            <a:r>
              <a:rPr lang="en-SG" sz="1800" b="1" dirty="0">
                <a:sym typeface="+mn-ea"/>
              </a:rPr>
              <a:t> = 4</a:t>
            </a:r>
            <a:r>
              <a:rPr lang="en-US" altLang="en-SG" sz="1800" b="1" dirty="0">
                <a:sym typeface="+mn-ea"/>
              </a:rPr>
              <a:t>5</a:t>
            </a:r>
            <a:r>
              <a:rPr lang="en-SG" sz="1800" b="1" dirty="0">
                <a:sym typeface="+mn-ea"/>
              </a:rPr>
              <a:t>% ± 5 %</a:t>
            </a:r>
            <a:r>
              <a:rPr lang="en-US" altLang="en-SG" sz="1800" dirty="0">
                <a:sym typeface="+mn-ea"/>
              </a:rPr>
              <a:t>.</a:t>
            </a: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US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 CHỨC NĂNG CỦA MÁU</a:t>
            </a:r>
            <a:endParaRPr lang="en-SG" sz="2400" dirty="0">
              <a:solidFill>
                <a:srgbClr val="FF0000"/>
              </a:solidFill>
            </a:endParaRPr>
          </a:p>
          <a:p>
            <a:pPr marL="0" indent="0">
              <a:buNone/>
              <a:defRPr/>
            </a:pPr>
            <a:r>
              <a:rPr lang="en-SG" sz="1800" b="1" dirty="0"/>
              <a:t>1. Hô </a:t>
            </a:r>
            <a:r>
              <a:rPr lang="en-SG" sz="1800" b="1" dirty="0" err="1"/>
              <a:t>hấp</a:t>
            </a:r>
            <a:r>
              <a:rPr lang="en-SG" sz="1800" b="1" dirty="0"/>
              <a:t>: </a:t>
            </a:r>
            <a:r>
              <a:rPr lang="en-SG" sz="1800" dirty="0" err="1"/>
              <a:t>chuyên</a:t>
            </a:r>
            <a:r>
              <a:rPr lang="en-SG" sz="1800" dirty="0"/>
              <a:t> </a:t>
            </a:r>
            <a:r>
              <a:rPr lang="en-SG" sz="1800" dirty="0" err="1"/>
              <a:t>chở</a:t>
            </a:r>
            <a:r>
              <a:rPr lang="en-SG" sz="1800" dirty="0"/>
              <a:t> O</a:t>
            </a:r>
            <a:r>
              <a:rPr lang="en-SG" sz="1800" baseline="-25000" dirty="0"/>
              <a:t>2</a:t>
            </a:r>
            <a:r>
              <a:rPr lang="en-SG" sz="1800" dirty="0"/>
              <a:t> </a:t>
            </a:r>
            <a:r>
              <a:rPr lang="en-SG" sz="1800" dirty="0" err="1"/>
              <a:t>và</a:t>
            </a:r>
            <a:r>
              <a:rPr lang="en-SG" sz="1800" dirty="0"/>
              <a:t> CO</a:t>
            </a:r>
            <a:r>
              <a:rPr lang="en-SG" sz="1800" baseline="-25000" dirty="0"/>
              <a:t>2</a:t>
            </a:r>
            <a:r>
              <a:rPr lang="en-SG" sz="1800" dirty="0"/>
              <a:t>.</a:t>
            </a:r>
          </a:p>
          <a:p>
            <a:pPr marL="0" indent="0">
              <a:buNone/>
            </a:pPr>
            <a:r>
              <a:rPr lang="en-SG" sz="1800" b="1" dirty="0">
                <a:sym typeface="+mn-ea"/>
              </a:rPr>
              <a:t>2. Dinh </a:t>
            </a:r>
            <a:r>
              <a:rPr lang="en-SG" sz="1800" b="1" dirty="0" err="1">
                <a:sym typeface="+mn-ea"/>
              </a:rPr>
              <a:t>dưỡng</a:t>
            </a:r>
            <a:r>
              <a:rPr lang="en-SG" sz="1800" b="1" dirty="0">
                <a:sym typeface="+mn-ea"/>
              </a:rPr>
              <a:t>: </a:t>
            </a:r>
            <a:r>
              <a:rPr lang="en-SG" sz="1800" dirty="0" err="1">
                <a:sym typeface="+mn-ea"/>
              </a:rPr>
              <a:t>Vận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chuyển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các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chất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dinh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dưỡng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đã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đơn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giản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hóa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đi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nuôi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cơ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thể</a:t>
            </a:r>
            <a:r>
              <a:rPr lang="en-SG" sz="1800" dirty="0">
                <a:sym typeface="+mn-ea"/>
              </a:rPr>
              <a:t>.</a:t>
            </a:r>
            <a:endParaRPr lang="en-SG" sz="1800" b="1" dirty="0"/>
          </a:p>
          <a:p>
            <a:pPr marL="609600" indent="-609600">
              <a:buNone/>
            </a:pPr>
            <a:r>
              <a:rPr lang="en-SG" sz="1800" b="1" dirty="0">
                <a:sym typeface="+mn-ea"/>
              </a:rPr>
              <a:t>3. Đào </a:t>
            </a:r>
            <a:r>
              <a:rPr lang="en-SG" sz="1800" b="1" dirty="0" err="1">
                <a:sym typeface="+mn-ea"/>
              </a:rPr>
              <a:t>thải</a:t>
            </a:r>
            <a:r>
              <a:rPr lang="en-SG" sz="1800" b="1" dirty="0">
                <a:sym typeface="+mn-ea"/>
              </a:rPr>
              <a:t>: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Những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chất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gây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độc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cơ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thể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được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máu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đào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thải</a:t>
            </a:r>
            <a:r>
              <a:rPr lang="en-SG" sz="1800" dirty="0">
                <a:sym typeface="+mn-ea"/>
              </a:rPr>
              <a:t> qua </a:t>
            </a:r>
            <a:r>
              <a:rPr lang="en-SG" sz="1800" dirty="0" err="1">
                <a:sym typeface="+mn-ea"/>
              </a:rPr>
              <a:t>gan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và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thận</a:t>
            </a:r>
            <a:r>
              <a:rPr lang="en-SG" sz="1800" dirty="0">
                <a:sym typeface="+mn-ea"/>
              </a:rPr>
              <a:t>.</a:t>
            </a:r>
          </a:p>
          <a:p>
            <a:pPr>
              <a:buNone/>
            </a:pPr>
            <a:r>
              <a:rPr lang="en-SG" sz="1800" b="1" dirty="0"/>
              <a:t>4. Bảo </a:t>
            </a:r>
            <a:r>
              <a:rPr lang="en-SG" sz="1800" b="1" dirty="0" err="1"/>
              <a:t>vệ</a:t>
            </a:r>
            <a:r>
              <a:rPr lang="en-SG" sz="1800" b="1" dirty="0"/>
              <a:t> </a:t>
            </a:r>
            <a:r>
              <a:rPr lang="en-SG" sz="1800" b="1" dirty="0" err="1"/>
              <a:t>cơ</a:t>
            </a:r>
            <a:r>
              <a:rPr lang="en-SG" sz="1800" b="1" dirty="0"/>
              <a:t> </a:t>
            </a:r>
            <a:r>
              <a:rPr lang="en-SG" sz="1800" b="1" dirty="0" err="1"/>
              <a:t>thể</a:t>
            </a:r>
            <a:r>
              <a:rPr lang="en-SG" sz="1800" b="1" dirty="0"/>
              <a:t>: </a:t>
            </a:r>
          </a:p>
          <a:p>
            <a:pPr lvl="1"/>
            <a:r>
              <a:rPr lang="en-SG" sz="1800" dirty="0"/>
              <a:t>Các </a:t>
            </a:r>
            <a:r>
              <a:rPr lang="en-SG" sz="1800" dirty="0" err="1"/>
              <a:t>dòng</a:t>
            </a:r>
            <a:r>
              <a:rPr lang="en-SG" sz="1800" dirty="0"/>
              <a:t> </a:t>
            </a:r>
            <a:r>
              <a:rPr lang="en-US" altLang="en-SG" sz="1800" dirty="0"/>
              <a:t>WBC</a:t>
            </a:r>
            <a:r>
              <a:rPr lang="en-SG" sz="1800" dirty="0"/>
              <a:t>.</a:t>
            </a:r>
          </a:p>
          <a:p>
            <a:pPr lvl="1"/>
            <a:r>
              <a:rPr lang="en-SG" sz="1800" dirty="0"/>
              <a:t>Các </a:t>
            </a:r>
            <a:r>
              <a:rPr lang="en-SG" sz="1800" dirty="0" err="1"/>
              <a:t>kháng</a:t>
            </a:r>
            <a:r>
              <a:rPr lang="en-SG" sz="1800" dirty="0"/>
              <a:t> </a:t>
            </a:r>
            <a:r>
              <a:rPr lang="en-SG" sz="1800" dirty="0" err="1"/>
              <a:t>thể</a:t>
            </a:r>
            <a:r>
              <a:rPr lang="en-SG" sz="1800" dirty="0"/>
              <a:t>.</a:t>
            </a:r>
          </a:p>
          <a:p>
            <a:pPr>
              <a:buNone/>
            </a:pPr>
            <a:r>
              <a:rPr lang="en-SG" sz="1800" b="1" dirty="0"/>
              <a:t>5. </a:t>
            </a:r>
            <a:r>
              <a:rPr lang="en-SG" sz="1800" b="1" dirty="0" err="1"/>
              <a:t>Thống</a:t>
            </a:r>
            <a:r>
              <a:rPr lang="en-SG" sz="1800" b="1" dirty="0"/>
              <a:t> </a:t>
            </a:r>
            <a:r>
              <a:rPr lang="en-SG" sz="1800" b="1" dirty="0" err="1"/>
              <a:t>nhất</a:t>
            </a:r>
            <a:r>
              <a:rPr lang="en-SG" sz="1800" b="1" dirty="0"/>
              <a:t> </a:t>
            </a:r>
            <a:r>
              <a:rPr lang="en-SG" sz="1800" b="1" dirty="0" err="1"/>
              <a:t>và</a:t>
            </a:r>
            <a:r>
              <a:rPr lang="en-SG" sz="1800" b="1" dirty="0"/>
              <a:t> </a:t>
            </a:r>
            <a:r>
              <a:rPr lang="en-SG" sz="1800" b="1" dirty="0" err="1"/>
              <a:t>điều</a:t>
            </a:r>
            <a:r>
              <a:rPr lang="en-SG" sz="1800" b="1" dirty="0"/>
              <a:t> </a:t>
            </a:r>
            <a:r>
              <a:rPr lang="en-SG" sz="1800" b="1" dirty="0" err="1"/>
              <a:t>hòa</a:t>
            </a:r>
            <a:r>
              <a:rPr lang="en-SG" sz="1800" b="1" dirty="0"/>
              <a:t> </a:t>
            </a:r>
            <a:r>
              <a:rPr lang="en-SG" sz="1800" b="1" dirty="0" err="1"/>
              <a:t>hoạt</a:t>
            </a:r>
            <a:r>
              <a:rPr lang="en-SG" sz="1800" b="1" dirty="0"/>
              <a:t> </a:t>
            </a:r>
            <a:r>
              <a:rPr lang="en-SG" sz="1800" b="1" dirty="0" err="1"/>
              <a:t>động</a:t>
            </a:r>
            <a:r>
              <a:rPr lang="en-SG" sz="1800" b="1" dirty="0"/>
              <a:t> </a:t>
            </a:r>
            <a:r>
              <a:rPr lang="en-SG" sz="1800" b="1" dirty="0" err="1"/>
              <a:t>cơ</a:t>
            </a:r>
            <a:r>
              <a:rPr lang="en-SG" sz="1800" b="1" dirty="0"/>
              <a:t> </a:t>
            </a:r>
            <a:r>
              <a:rPr lang="en-SG" sz="1800" b="1" dirty="0" err="1"/>
              <a:t>thể</a:t>
            </a:r>
            <a:r>
              <a:rPr lang="en-SG" sz="1800" b="1" dirty="0"/>
              <a:t>:</a:t>
            </a:r>
          </a:p>
          <a:p>
            <a:pPr lvl="1"/>
            <a:r>
              <a:rPr lang="en-SG" sz="1800" dirty="0"/>
              <a:t>Hormone, </a:t>
            </a:r>
            <a:r>
              <a:rPr lang="en-SG" sz="1800" dirty="0" err="1"/>
              <a:t>các</a:t>
            </a:r>
            <a:r>
              <a:rPr lang="en-SG" sz="1800" dirty="0"/>
              <a:t> </a:t>
            </a:r>
            <a:r>
              <a:rPr lang="en-SG" sz="1800" dirty="0" err="1"/>
              <a:t>loại</a:t>
            </a:r>
            <a:r>
              <a:rPr lang="en-SG" sz="1800" dirty="0"/>
              <a:t> </a:t>
            </a:r>
            <a:r>
              <a:rPr lang="en-SG" sz="1800" dirty="0" err="1"/>
              <a:t>khí</a:t>
            </a:r>
            <a:r>
              <a:rPr lang="en-SG" sz="1800" dirty="0"/>
              <a:t>, </a:t>
            </a:r>
            <a:r>
              <a:rPr lang="en-SG" sz="1800" dirty="0" err="1"/>
              <a:t>các</a:t>
            </a:r>
            <a:r>
              <a:rPr lang="en-SG" sz="1800" dirty="0"/>
              <a:t> </a:t>
            </a:r>
            <a:r>
              <a:rPr lang="en-SG" sz="1800" dirty="0" err="1"/>
              <a:t>chất</a:t>
            </a:r>
            <a:r>
              <a:rPr lang="en-SG" sz="1800" dirty="0"/>
              <a:t> </a:t>
            </a:r>
            <a:r>
              <a:rPr lang="en-SG" sz="1800" dirty="0" err="1"/>
              <a:t>điện</a:t>
            </a:r>
            <a:r>
              <a:rPr lang="en-SG" sz="1800" dirty="0"/>
              <a:t> </a:t>
            </a:r>
            <a:r>
              <a:rPr lang="en-SG" sz="1800" dirty="0" err="1"/>
              <a:t>giả</a:t>
            </a:r>
            <a:r>
              <a:rPr lang="en-SG" sz="2000" dirty="0" err="1"/>
              <a:t>i</a:t>
            </a:r>
            <a:r>
              <a:rPr lang="en-SG" sz="2000" dirty="0"/>
              <a:t>.</a:t>
            </a:r>
          </a:p>
          <a:p>
            <a:pPr lvl="1"/>
            <a:r>
              <a:rPr lang="en-SG" sz="2000" dirty="0" err="1"/>
              <a:t>Điều</a:t>
            </a:r>
            <a:r>
              <a:rPr lang="en-SG" sz="2000" dirty="0"/>
              <a:t> </a:t>
            </a:r>
            <a:r>
              <a:rPr lang="en-SG" sz="2000" dirty="0" err="1"/>
              <a:t>hòa</a:t>
            </a:r>
            <a:r>
              <a:rPr lang="en-SG" sz="2000" dirty="0"/>
              <a:t> </a:t>
            </a:r>
            <a:r>
              <a:rPr lang="en-SG" sz="2000" dirty="0" err="1"/>
              <a:t>nhiệt</a:t>
            </a:r>
            <a:r>
              <a:rPr lang="en-SG" sz="2000" dirty="0"/>
              <a:t> </a:t>
            </a:r>
            <a:r>
              <a:rPr lang="en-SG" sz="2000" dirty="0" err="1"/>
              <a:t>độ</a:t>
            </a:r>
            <a:r>
              <a:rPr lang="en-SG" sz="2000" dirty="0"/>
              <a:t> </a:t>
            </a:r>
            <a:r>
              <a:rPr lang="en-SG" sz="2000" dirty="0" err="1"/>
              <a:t>cơ</a:t>
            </a:r>
            <a:r>
              <a:rPr lang="en-SG" sz="2000" dirty="0"/>
              <a:t> </a:t>
            </a:r>
            <a:r>
              <a:rPr lang="en-SG" sz="2000" dirty="0" err="1"/>
              <a:t>thể</a:t>
            </a:r>
            <a:r>
              <a:rPr lang="en-SG" sz="2000" dirty="0"/>
              <a:t> </a:t>
            </a:r>
            <a:br>
              <a:rPr lang="en-SG" sz="2000" dirty="0"/>
            </a:br>
            <a:r>
              <a:rPr lang="en-SG" sz="2000" dirty="0">
                <a:highlight>
                  <a:srgbClr val="FFFF00"/>
                </a:highlight>
              </a:rPr>
              <a:t>(</a:t>
            </a:r>
            <a:r>
              <a:rPr lang="en-SG" sz="2000" dirty="0" err="1">
                <a:highlight>
                  <a:srgbClr val="FFFF00"/>
                </a:highlight>
              </a:rPr>
              <a:t>vd</a:t>
            </a:r>
            <a:r>
              <a:rPr lang="en-SG" sz="2000" dirty="0">
                <a:highlight>
                  <a:srgbClr val="FFFF00"/>
                </a:highlight>
              </a:rPr>
              <a:t>: </a:t>
            </a:r>
            <a:r>
              <a:rPr lang="en-SG" sz="2000" dirty="0" err="1">
                <a:highlight>
                  <a:srgbClr val="FFFF00"/>
                </a:highlight>
              </a:rPr>
              <a:t>khi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vừa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sốt</a:t>
            </a:r>
            <a:r>
              <a:rPr lang="en-SG" sz="2000" dirty="0">
                <a:highlight>
                  <a:srgbClr val="FFFF00"/>
                </a:highlight>
              </a:rPr>
              <a:t> =&gt; </a:t>
            </a:r>
            <a:r>
              <a:rPr lang="en-SG" sz="2000" dirty="0" err="1">
                <a:highlight>
                  <a:srgbClr val="FFFF00"/>
                </a:highlight>
              </a:rPr>
              <a:t>mạch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máu</a:t>
            </a:r>
            <a:r>
              <a:rPr lang="en-SG" sz="2000" dirty="0">
                <a:highlight>
                  <a:srgbClr val="FFFF00"/>
                </a:highlight>
              </a:rPr>
              <a:t> co </a:t>
            </a:r>
            <a:r>
              <a:rPr lang="en-SG" sz="2000" dirty="0" err="1">
                <a:highlight>
                  <a:srgbClr val="FFFF00"/>
                </a:highlight>
              </a:rPr>
              <a:t>lại</a:t>
            </a:r>
            <a:r>
              <a:rPr lang="en-SG" sz="2000" dirty="0">
                <a:highlight>
                  <a:srgbClr val="FFFF00"/>
                </a:highlight>
              </a:rPr>
              <a:t> =&gt; </a:t>
            </a:r>
            <a:r>
              <a:rPr lang="en-SG" sz="2000" dirty="0" err="1">
                <a:highlight>
                  <a:srgbClr val="FFFF00"/>
                </a:highlight>
              </a:rPr>
              <a:t>máu</a:t>
            </a:r>
            <a:r>
              <a:rPr lang="en-SG" sz="2000" dirty="0">
                <a:highlight>
                  <a:srgbClr val="FFFF00"/>
                </a:highlight>
              </a:rPr>
              <a:t> di </a:t>
            </a:r>
            <a:r>
              <a:rPr lang="en-SG" sz="2000" dirty="0" err="1">
                <a:highlight>
                  <a:srgbClr val="FFFF00"/>
                </a:highlight>
              </a:rPr>
              <a:t>chuyển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tới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các</a:t>
            </a:r>
            <a:r>
              <a:rPr lang="en-SG" sz="2000" dirty="0">
                <a:highlight>
                  <a:srgbClr val="FFFF00"/>
                </a:highlight>
              </a:rPr>
              <a:t> organs </a:t>
            </a:r>
            <a:r>
              <a:rPr lang="en-SG" sz="2000" dirty="0" err="1">
                <a:highlight>
                  <a:srgbClr val="FFFF00"/>
                </a:highlight>
              </a:rPr>
              <a:t>giảm</a:t>
            </a:r>
            <a:r>
              <a:rPr lang="en-SG" sz="2000" dirty="0">
                <a:highlight>
                  <a:srgbClr val="FFFF00"/>
                </a:highlight>
              </a:rPr>
              <a:t> =&gt; </a:t>
            </a:r>
            <a:r>
              <a:rPr lang="en-SG" sz="2000" dirty="0" err="1">
                <a:highlight>
                  <a:srgbClr val="FFFF00"/>
                </a:highlight>
              </a:rPr>
              <a:t>rờ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vào</a:t>
            </a:r>
            <a:r>
              <a:rPr lang="en-SG" sz="2000" dirty="0">
                <a:highlight>
                  <a:srgbClr val="FFFF00"/>
                </a:highlight>
              </a:rPr>
              <a:t> da </a:t>
            </a:r>
            <a:r>
              <a:rPr lang="en-SG" sz="2000" dirty="0" err="1">
                <a:highlight>
                  <a:srgbClr val="FFFF00"/>
                </a:highlight>
              </a:rPr>
              <a:t>thấy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lạnh</a:t>
            </a:r>
            <a:r>
              <a:rPr lang="en-SG" sz="2000" dirty="0">
                <a:highlight>
                  <a:srgbClr val="FFFF00"/>
                </a:highlight>
              </a:rPr>
              <a:t>.</a:t>
            </a:r>
            <a:br>
              <a:rPr lang="en-SG" sz="2000" dirty="0">
                <a:highlight>
                  <a:srgbClr val="FFFF00"/>
                </a:highlight>
                <a:cs typeface="Calibri"/>
              </a:rPr>
            </a:br>
            <a:r>
              <a:rPr lang="en-SG" sz="2000" dirty="0">
                <a:highlight>
                  <a:srgbClr val="FFFF00"/>
                </a:highlight>
              </a:rPr>
              <a:t>Vd2: </a:t>
            </a:r>
            <a:r>
              <a:rPr lang="en-SG" sz="2000" dirty="0" err="1">
                <a:highlight>
                  <a:srgbClr val="FFFF00"/>
                </a:highlight>
              </a:rPr>
              <a:t>khi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bị</a:t>
            </a:r>
            <a:r>
              <a:rPr lang="en-SG" sz="2000" dirty="0">
                <a:highlight>
                  <a:srgbClr val="FFFF00"/>
                </a:highlight>
              </a:rPr>
              <a:t> shock, HA </a:t>
            </a:r>
            <a:r>
              <a:rPr lang="en-SG" sz="2000" dirty="0" err="1">
                <a:highlight>
                  <a:srgbClr val="FFFF00"/>
                </a:highlight>
              </a:rPr>
              <a:t>tụt</a:t>
            </a:r>
            <a:r>
              <a:rPr lang="en-SG" sz="2000" dirty="0">
                <a:highlight>
                  <a:srgbClr val="FFFF00"/>
                </a:highlight>
              </a:rPr>
              <a:t> =&gt; </a:t>
            </a:r>
            <a:r>
              <a:rPr lang="en-SG" sz="2000" dirty="0" err="1">
                <a:highlight>
                  <a:srgbClr val="FFFF00"/>
                </a:highlight>
              </a:rPr>
              <a:t>máu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về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não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giảm</a:t>
            </a:r>
            <a:r>
              <a:rPr lang="en-SG" sz="2000" dirty="0">
                <a:highlight>
                  <a:srgbClr val="FFFF00"/>
                </a:highlight>
              </a:rPr>
              <a:t> =&gt; </a:t>
            </a:r>
            <a:r>
              <a:rPr lang="en-SG" sz="2000" dirty="0" err="1">
                <a:highlight>
                  <a:srgbClr val="FFFF00"/>
                </a:highlight>
              </a:rPr>
              <a:t>thượng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thận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phải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tiết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andrenalin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khiến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mạch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máu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tại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ngoại</a:t>
            </a:r>
            <a:r>
              <a:rPr lang="en-SG" sz="2000" dirty="0">
                <a:highlight>
                  <a:srgbClr val="FFFF00"/>
                </a:highlight>
              </a:rPr>
              <a:t> vi (</a:t>
            </a:r>
            <a:r>
              <a:rPr lang="en-SG" sz="2000" dirty="0" err="1">
                <a:highlight>
                  <a:srgbClr val="FFFF00"/>
                </a:highlight>
              </a:rPr>
              <a:t>như</a:t>
            </a:r>
            <a:r>
              <a:rPr lang="en-SG" sz="2000" dirty="0">
                <a:highlight>
                  <a:srgbClr val="FFFF00"/>
                </a:highlight>
              </a:rPr>
              <a:t> limbs) co </a:t>
            </a:r>
            <a:r>
              <a:rPr lang="en-SG" sz="2000" dirty="0" err="1">
                <a:highlight>
                  <a:srgbClr val="FFFF00"/>
                </a:highlight>
              </a:rPr>
              <a:t>lại</a:t>
            </a:r>
            <a:r>
              <a:rPr lang="en-SG" sz="2000" dirty="0">
                <a:highlight>
                  <a:srgbClr val="FFFF00"/>
                </a:highlight>
              </a:rPr>
              <a:t>, </a:t>
            </a:r>
            <a:r>
              <a:rPr lang="en-SG" sz="2000" dirty="0" err="1">
                <a:highlight>
                  <a:srgbClr val="FFFF00"/>
                </a:highlight>
              </a:rPr>
              <a:t>mục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đích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là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để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dồn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sức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đưa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máu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về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não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nhanh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hơn</a:t>
            </a:r>
            <a:r>
              <a:rPr lang="en-SG" sz="2000" dirty="0">
                <a:highlight>
                  <a:srgbClr val="FFFF00"/>
                </a:highlight>
              </a:rPr>
              <a:t> =&gt; limb </a:t>
            </a:r>
            <a:r>
              <a:rPr lang="en-SG" sz="2000" dirty="0" err="1">
                <a:highlight>
                  <a:srgbClr val="FFFF00"/>
                </a:highlight>
              </a:rPr>
              <a:t>của</a:t>
            </a:r>
            <a:r>
              <a:rPr lang="en-SG" sz="2000" dirty="0">
                <a:highlight>
                  <a:srgbClr val="FFFF00"/>
                </a:highlight>
              </a:rPr>
              <a:t> BN </a:t>
            </a:r>
            <a:r>
              <a:rPr lang="en-SG" sz="2000" dirty="0" err="1">
                <a:highlight>
                  <a:srgbClr val="FFFF00"/>
                </a:highlight>
              </a:rPr>
              <a:t>sẽ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lạnh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vì</a:t>
            </a:r>
            <a:r>
              <a:rPr lang="en-SG" sz="2000" dirty="0">
                <a:highlight>
                  <a:srgbClr val="FFFF00"/>
                </a:highlight>
              </a:rPr>
              <a:t> role </a:t>
            </a:r>
            <a:r>
              <a:rPr lang="en-SG" sz="2000" dirty="0" err="1">
                <a:highlight>
                  <a:srgbClr val="FFFF00"/>
                </a:highlight>
              </a:rPr>
              <a:t>của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máu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là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điều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hoà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thân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nhiệt</a:t>
            </a:r>
            <a:r>
              <a:rPr lang="en-SG" sz="2000" dirty="0"/>
              <a:t> ).</a:t>
            </a:r>
            <a:endParaRPr lang="en-SG" sz="2000" dirty="0">
              <a:cs typeface="Calibri"/>
            </a:endParaRPr>
          </a:p>
          <a:p>
            <a:pPr marL="609600" indent="-609600">
              <a:buNone/>
            </a:pPr>
            <a:endParaRPr lang="en-SG" sz="1600" b="1" dirty="0"/>
          </a:p>
          <a:p>
            <a:pPr marL="609600" indent="-609600">
              <a:buAutoNum type="arabicPeriod"/>
              <a:defRPr/>
            </a:pPr>
            <a:endParaRPr lang="en-SG" dirty="0"/>
          </a:p>
          <a:p>
            <a:pPr marL="609600" indent="-609600" eaLnBrk="1" hangingPunct="1">
              <a:buFont typeface="Wingdings" panose="05000000000000000000" pitchFamily="2" charset="2"/>
              <a:buNone/>
              <a:defRPr/>
            </a:pPr>
            <a:endParaRPr lang="en-SG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</p:nvPr>
        </p:nvGraphicFramePr>
        <p:xfrm>
          <a:off x="677863" y="954088"/>
          <a:ext cx="7969250" cy="5062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937250" imgH="3771900" progId="Paint.Picture">
                  <p:embed/>
                </p:oleObj>
              </mc:Choice>
              <mc:Fallback>
                <p:oleObj r:id="rId2" imgW="5937250" imgH="377190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7863" y="954088"/>
                        <a:ext cx="7969250" cy="5062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SG" b="1">
                <a:latin typeface="Times New Roman" panose="02020603050405020304" pitchFamily="18" charset="0"/>
                <a:cs typeface="Times New Roman" panose="02020603050405020304" pitchFamily="18" charset="0"/>
              </a:rPr>
              <a:t>HỆ ABO</a:t>
            </a:r>
            <a:endParaRPr lang="en-SG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81000" y="2197100"/>
          <a:ext cx="8458200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6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60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56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6470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nhóm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máu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KN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màng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hồng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cầu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Kháng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thể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huyết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thanh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6470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Nhóm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máu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</a:t>
                      </a:r>
                    </a:p>
                    <a:p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Anti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6470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Nhóm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máu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</a:t>
                      </a:r>
                    </a:p>
                    <a:p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Anti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261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Nhóm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máu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AB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anti A, anti B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6470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Nhóm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máu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</a:t>
                      </a:r>
                    </a:p>
                    <a:p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KN A, B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Anti A, anti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6852097"/>
              </p:ext>
            </p:extLst>
          </p:nvPr>
        </p:nvGraphicFramePr>
        <p:xfrm>
          <a:off x="827584" y="365126"/>
          <a:ext cx="2376264" cy="2487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4356100" imgH="3594100" progId="Paint.Picture">
                  <p:embed/>
                </p:oleObj>
              </mc:Choice>
              <mc:Fallback>
                <p:oleObj r:id="rId2" imgW="4356100" imgH="359410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27584" y="365126"/>
                        <a:ext cx="2376264" cy="2487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/>
          <p:nvPr>
            <p:extLst>
              <p:ext uri="{D42A27DB-BD31-4B8C-83A1-F6EECF244321}">
                <p14:modId xmlns:p14="http://schemas.microsoft.com/office/powerpoint/2010/main" val="1444989624"/>
              </p:ext>
            </p:extLst>
          </p:nvPr>
        </p:nvGraphicFramePr>
        <p:xfrm>
          <a:off x="4427984" y="260647"/>
          <a:ext cx="2551898" cy="2520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4013200" imgH="3676650" progId="Paint.Picture">
                  <p:embed/>
                </p:oleObj>
              </mc:Choice>
              <mc:Fallback>
                <p:oleObj r:id="rId4" imgW="4013200" imgH="3676650" progId="Paint.Picture">
                  <p:embed/>
                  <p:pic>
                    <p:nvPicPr>
                      <p:cNvPr id="0" name="Picture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27984" y="260647"/>
                        <a:ext cx="2551898" cy="25202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1432792"/>
              </p:ext>
            </p:extLst>
          </p:nvPr>
        </p:nvGraphicFramePr>
        <p:xfrm>
          <a:off x="827584" y="4056498"/>
          <a:ext cx="2304256" cy="24865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3663950" imgH="3568700" progId="Paint.Picture">
                  <p:embed/>
                </p:oleObj>
              </mc:Choice>
              <mc:Fallback>
                <p:oleObj r:id="rId6" imgW="3663950" imgH="3568700" progId="Paint.Picture">
                  <p:embed/>
                  <p:pic>
                    <p:nvPicPr>
                      <p:cNvPr id="4" name="Content Placeholder 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27584" y="4056498"/>
                        <a:ext cx="2304256" cy="24865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/>
          <p:nvPr>
            <p:extLst>
              <p:ext uri="{D42A27DB-BD31-4B8C-83A1-F6EECF244321}">
                <p14:modId xmlns:p14="http://schemas.microsoft.com/office/powerpoint/2010/main" val="2928788755"/>
              </p:ext>
            </p:extLst>
          </p:nvPr>
        </p:nvGraphicFramePr>
        <p:xfrm>
          <a:off x="4860032" y="3977920"/>
          <a:ext cx="2432463" cy="2664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4070350" imgH="3873500" progId="Paint.Picture">
                  <p:embed/>
                </p:oleObj>
              </mc:Choice>
              <mc:Fallback>
                <p:oleObj r:id="rId8" imgW="4070350" imgH="3873500" progId="Paint.Picture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860032" y="3977920"/>
                        <a:ext cx="2432463" cy="26642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5434" y="475818"/>
            <a:ext cx="7399734" cy="864096"/>
          </a:xfrm>
          <a:solidFill>
            <a:schemeClr val="bg1"/>
          </a:solidFill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Nhóm máu A1 và A2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844824"/>
            <a:ext cx="6624736" cy="432798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</p:nvPr>
        </p:nvGraphicFramePr>
        <p:xfrm>
          <a:off x="882650" y="482600"/>
          <a:ext cx="7661275" cy="589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4013200" imgH="3086100" progId="Paint.Picture">
                  <p:embed/>
                </p:oleObj>
              </mc:Choice>
              <mc:Fallback>
                <p:oleObj r:id="rId2" imgW="4013200" imgH="308610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2650" y="482600"/>
                        <a:ext cx="7661275" cy="5891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SG" b="1">
                <a:latin typeface="Times New Roman" panose="02020603050405020304" pitchFamily="18" charset="0"/>
                <a:cs typeface="Times New Roman" panose="02020603050405020304" pitchFamily="18" charset="0"/>
              </a:rPr>
              <a:t>PHÂN LOẠI HỆ Rh</a:t>
            </a:r>
            <a:endParaRPr lang="en-SG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163" name="Rectangle 3"/>
          <p:cNvSpPr>
            <a:spLocks noGrp="1" noChangeArrowheads="1"/>
          </p:cNvSpPr>
          <p:nvPr>
            <p:ph idx="1"/>
          </p:nvPr>
        </p:nvSpPr>
        <p:spPr>
          <a:xfrm>
            <a:off x="827405" y="1844675"/>
            <a:ext cx="7995920" cy="4114800"/>
          </a:xfrm>
        </p:spPr>
        <p:txBody>
          <a:bodyPr/>
          <a:lstStyle/>
          <a:p>
            <a:pPr marL="609600" indent="-609600" eaLnBrk="1" hangingPunct="1"/>
            <a:r>
              <a:rPr lang="en-US" altLang="en-SG"/>
              <a:t>Nguyên tắc: Dựa trên sự xuất hiện các cặp KN (</a:t>
            </a:r>
            <a:r>
              <a:rPr lang="en-US" altLang="en-SG" b="1">
                <a:solidFill>
                  <a:srgbClr val="FF0000"/>
                </a:solidFill>
              </a:rPr>
              <a:t>D- d</a:t>
            </a:r>
            <a:r>
              <a:rPr lang="en-US" altLang="en-SG"/>
              <a:t>, C- c, E- e) trên bề mặt hồng cầu.</a:t>
            </a:r>
            <a:endParaRPr lang="en-SG"/>
          </a:p>
          <a:p>
            <a:pPr marL="609600" indent="-609600" eaLnBrk="1" hangingPunct="1"/>
            <a:r>
              <a:rPr lang="en-SG"/>
              <a:t>Người Việt Nam: 99.6%  Rh+. </a:t>
            </a:r>
          </a:p>
          <a:p>
            <a:pPr marL="609600" indent="-609600" eaLnBrk="1" hangingPunct="1">
              <a:buFont typeface="Wingdings" panose="05000000000000000000" pitchFamily="2" charset="2"/>
              <a:buNone/>
            </a:pPr>
            <a:endParaRPr lang="en-SG"/>
          </a:p>
        </p:txBody>
      </p:sp>
      <p:pic>
        <p:nvPicPr>
          <p:cNvPr id="4" name="Picture 3" descr="C:\Users\ADMIN\Desktop\1-6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43" y="3902224"/>
            <a:ext cx="7757841" cy="2767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510" y="2317115"/>
            <a:ext cx="8349615" cy="29381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4CF74D-75A0-6C3C-62E2-924D1A58D165}"/>
              </a:ext>
            </a:extLst>
          </p:cNvPr>
          <p:cNvSpPr txBox="1"/>
          <p:nvPr/>
        </p:nvSpPr>
        <p:spPr>
          <a:xfrm>
            <a:off x="9410474" y="585601"/>
            <a:ext cx="4126445" cy="81253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GB" dirty="0" err="1">
                <a:latin typeface="Arial"/>
                <a:cs typeface="Arial"/>
              </a:rPr>
              <a:t>Chỉ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cần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cố</a:t>
            </a:r>
            <a:r>
              <a:rPr lang="en-GB" dirty="0">
                <a:latin typeface="Arial"/>
                <a:cs typeface="Arial"/>
              </a:rPr>
              <a:t> KN D (ko </a:t>
            </a:r>
            <a:r>
              <a:rPr lang="en-GB" dirty="0" err="1">
                <a:latin typeface="Arial"/>
                <a:cs typeface="Arial"/>
              </a:rPr>
              <a:t>phải</a:t>
            </a:r>
            <a:r>
              <a:rPr lang="en-GB" dirty="0">
                <a:latin typeface="Arial"/>
                <a:cs typeface="Arial"/>
              </a:rPr>
              <a:t> KN d) </a:t>
            </a:r>
            <a:r>
              <a:rPr lang="en-GB" dirty="0" err="1">
                <a:latin typeface="Arial"/>
                <a:cs typeface="Arial"/>
              </a:rPr>
              <a:t>thì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người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đó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là</a:t>
            </a:r>
            <a:r>
              <a:rPr lang="en-GB" dirty="0">
                <a:latin typeface="Arial"/>
                <a:cs typeface="Arial"/>
              </a:rPr>
              <a:t> Rh+.</a:t>
            </a:r>
            <a:endParaRPr lang="en-GB" dirty="0"/>
          </a:p>
          <a:p>
            <a:pPr marL="285750" indent="-285750">
              <a:buFont typeface="Calibri"/>
              <a:buChar char="-"/>
            </a:pPr>
            <a:r>
              <a:rPr lang="en-GB" dirty="0">
                <a:latin typeface="Arial"/>
                <a:cs typeface="Arial"/>
              </a:rPr>
              <a:t>R+ </a:t>
            </a:r>
            <a:r>
              <a:rPr lang="en-GB" dirty="0" err="1">
                <a:latin typeface="Arial"/>
                <a:cs typeface="Arial"/>
              </a:rPr>
              <a:t>là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có</a:t>
            </a:r>
            <a:r>
              <a:rPr lang="en-GB" dirty="0">
                <a:latin typeface="Arial"/>
                <a:cs typeface="Arial"/>
              </a:rPr>
              <a:t> KN D </a:t>
            </a:r>
            <a:r>
              <a:rPr lang="en-GB" dirty="0" err="1">
                <a:latin typeface="Arial"/>
                <a:cs typeface="Arial"/>
              </a:rPr>
              <a:t>nhưng</a:t>
            </a:r>
            <a:r>
              <a:rPr lang="en-GB" dirty="0">
                <a:latin typeface="Arial"/>
                <a:cs typeface="Arial"/>
              </a:rPr>
              <a:t> ko </a:t>
            </a:r>
            <a:r>
              <a:rPr lang="en-GB" dirty="0" err="1">
                <a:latin typeface="Arial"/>
                <a:cs typeface="Arial"/>
              </a:rPr>
              <a:t>có</a:t>
            </a:r>
            <a:r>
              <a:rPr lang="en-GB" dirty="0">
                <a:latin typeface="Arial"/>
                <a:cs typeface="Arial"/>
              </a:rPr>
              <a:t> KT D, R- ko </a:t>
            </a:r>
            <a:r>
              <a:rPr lang="en-GB" dirty="0" err="1">
                <a:latin typeface="Arial"/>
                <a:cs typeface="Arial"/>
              </a:rPr>
              <a:t>có</a:t>
            </a:r>
            <a:r>
              <a:rPr lang="en-GB" dirty="0">
                <a:latin typeface="Arial"/>
                <a:cs typeface="Arial"/>
              </a:rPr>
              <a:t> KN + KT D.</a:t>
            </a:r>
          </a:p>
          <a:p>
            <a:pPr marL="285750" indent="-285750">
              <a:buFont typeface="Calibri"/>
              <a:buChar char="-"/>
            </a:pPr>
            <a:r>
              <a:rPr lang="en-GB" dirty="0">
                <a:latin typeface="Arial"/>
                <a:cs typeface="Arial"/>
              </a:rPr>
              <a:t>Khi </a:t>
            </a:r>
            <a:r>
              <a:rPr lang="en-GB" dirty="0" err="1">
                <a:latin typeface="Arial"/>
                <a:cs typeface="Arial"/>
              </a:rPr>
              <a:t>truyền</a:t>
            </a:r>
            <a:r>
              <a:rPr lang="en-GB" dirty="0">
                <a:latin typeface="Arial"/>
                <a:cs typeface="Arial"/>
              </a:rPr>
              <a:t> R+ qua R- </a:t>
            </a:r>
            <a:r>
              <a:rPr lang="en-GB" dirty="0" err="1">
                <a:latin typeface="Arial"/>
                <a:cs typeface="Arial"/>
              </a:rPr>
              <a:t>thì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sau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vài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tuần</a:t>
            </a:r>
            <a:r>
              <a:rPr lang="en-GB" dirty="0">
                <a:latin typeface="Arial"/>
                <a:cs typeface="Arial"/>
              </a:rPr>
              <a:t> R- </a:t>
            </a:r>
            <a:r>
              <a:rPr lang="en-GB" dirty="0" err="1">
                <a:latin typeface="Arial"/>
                <a:cs typeface="Arial"/>
              </a:rPr>
              <a:t>sẽ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sinh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ra</a:t>
            </a:r>
            <a:r>
              <a:rPr lang="en-GB" dirty="0">
                <a:latin typeface="Arial"/>
                <a:cs typeface="Arial"/>
              </a:rPr>
              <a:t> anti D</a:t>
            </a:r>
          </a:p>
          <a:p>
            <a:r>
              <a:rPr lang="en-GB" dirty="0">
                <a:latin typeface="Arial"/>
                <a:cs typeface="Arial"/>
              </a:rPr>
              <a:t>=&gt; </a:t>
            </a:r>
            <a:r>
              <a:rPr lang="en-GB" dirty="0" err="1">
                <a:latin typeface="Arial"/>
                <a:cs typeface="Arial"/>
              </a:rPr>
              <a:t>nếu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truyền</a:t>
            </a:r>
            <a:r>
              <a:rPr lang="en-GB" dirty="0">
                <a:latin typeface="Arial"/>
                <a:cs typeface="Arial"/>
              </a:rPr>
              <a:t> R+ </a:t>
            </a:r>
            <a:r>
              <a:rPr lang="en-GB" dirty="0" err="1">
                <a:latin typeface="Arial"/>
                <a:cs typeface="Arial"/>
              </a:rPr>
              <a:t>lần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nữa</a:t>
            </a:r>
            <a:r>
              <a:rPr lang="en-GB" dirty="0">
                <a:latin typeface="Arial"/>
                <a:cs typeface="Arial"/>
              </a:rPr>
              <a:t> =&gt; </a:t>
            </a:r>
            <a:r>
              <a:rPr lang="en-GB" dirty="0" err="1">
                <a:latin typeface="Arial"/>
                <a:cs typeface="Arial"/>
              </a:rPr>
              <a:t>ngưng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kết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xảy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ra</a:t>
            </a:r>
            <a:r>
              <a:rPr lang="en-GB" dirty="0">
                <a:latin typeface="Arial"/>
                <a:cs typeface="Arial"/>
              </a:rPr>
              <a:t> =&gt; </a:t>
            </a:r>
            <a:r>
              <a:rPr lang="en-GB" dirty="0" err="1">
                <a:latin typeface="Arial"/>
                <a:cs typeface="Arial"/>
              </a:rPr>
              <a:t>tán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huyết</a:t>
            </a:r>
          </a:p>
          <a:p>
            <a:endParaRPr lang="en-GB" dirty="0">
              <a:latin typeface="Arial"/>
              <a:cs typeface="Arial"/>
            </a:endParaRPr>
          </a:p>
          <a:p>
            <a:r>
              <a:rPr lang="en-GB" b="1" dirty="0">
                <a:latin typeface="Arial"/>
                <a:cs typeface="Arial"/>
              </a:rPr>
              <a:t>Problem</a:t>
            </a:r>
            <a:r>
              <a:rPr lang="en-GB" dirty="0">
                <a:latin typeface="Arial"/>
                <a:cs typeface="Arial"/>
              </a:rPr>
              <a:t>: Mama Rh(-)  vs baby Rh(+) </a:t>
            </a:r>
          </a:p>
          <a:p>
            <a:r>
              <a:rPr lang="en-GB" dirty="0">
                <a:latin typeface="Arial"/>
                <a:cs typeface="Arial"/>
              </a:rPr>
              <a:t>- Thông </a:t>
            </a:r>
            <a:r>
              <a:rPr lang="en-GB" dirty="0" err="1">
                <a:latin typeface="Arial"/>
                <a:cs typeface="Arial"/>
              </a:rPr>
              <a:t>thường</a:t>
            </a:r>
            <a:r>
              <a:rPr lang="en-GB" dirty="0">
                <a:latin typeface="Arial"/>
                <a:cs typeface="Arial"/>
              </a:rPr>
              <a:t>, </a:t>
            </a:r>
            <a:r>
              <a:rPr lang="en-GB" dirty="0" err="1">
                <a:latin typeface="Arial"/>
                <a:cs typeface="Arial"/>
              </a:rPr>
              <a:t>máu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sản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phụ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không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hòa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lẫn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với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máu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của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thai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nhi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trong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quá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trình</a:t>
            </a:r>
            <a:r>
              <a:rPr lang="en-GB" dirty="0">
                <a:latin typeface="Arial"/>
                <a:cs typeface="Arial"/>
              </a:rPr>
              <a:t> mang </a:t>
            </a:r>
            <a:r>
              <a:rPr lang="en-GB" dirty="0" err="1">
                <a:latin typeface="Arial"/>
                <a:cs typeface="Arial"/>
              </a:rPr>
              <a:t>thai.</a:t>
            </a:r>
            <a:r>
              <a:rPr lang="en-GB" dirty="0">
                <a:latin typeface="Arial"/>
                <a:cs typeface="Arial"/>
              </a:rPr>
              <a:t> Tuy </a:t>
            </a:r>
            <a:r>
              <a:rPr lang="en-GB" dirty="0" err="1">
                <a:latin typeface="Arial"/>
                <a:cs typeface="Arial"/>
              </a:rPr>
              <a:t>nhiên</a:t>
            </a:r>
            <a:r>
              <a:rPr lang="en-GB" dirty="0">
                <a:latin typeface="Arial"/>
                <a:cs typeface="Arial"/>
              </a:rPr>
              <a:t>, </a:t>
            </a:r>
            <a:r>
              <a:rPr lang="en-GB" dirty="0" err="1">
                <a:latin typeface="Arial"/>
                <a:cs typeface="Arial"/>
              </a:rPr>
              <a:t>một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lượng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nhỏ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máu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của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em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bé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có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thể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tiếp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xúc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với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máu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của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sản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phụ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trong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khi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sinh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hoặc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nếu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sản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phụ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bị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chảy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máu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hoặc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chấn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thương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bụng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khi</a:t>
            </a:r>
            <a:r>
              <a:rPr lang="en-GB" dirty="0">
                <a:latin typeface="Arial"/>
                <a:cs typeface="Arial"/>
              </a:rPr>
              <a:t> mang </a:t>
            </a:r>
            <a:r>
              <a:rPr lang="en-GB" dirty="0" err="1">
                <a:latin typeface="Arial"/>
                <a:cs typeface="Arial"/>
              </a:rPr>
              <a:t>thai.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Lúc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này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cơ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thể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của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sản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phụ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có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thể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sẽ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tạo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ra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các</a:t>
            </a:r>
            <a:r>
              <a:rPr lang="en-GB" dirty="0">
                <a:latin typeface="Arial"/>
                <a:cs typeface="Arial"/>
              </a:rPr>
              <a:t> anti D.</a:t>
            </a:r>
          </a:p>
          <a:p>
            <a:r>
              <a:rPr lang="en-GB" dirty="0">
                <a:latin typeface="Arial"/>
                <a:cs typeface="Arial"/>
              </a:rPr>
              <a:t>Các </a:t>
            </a:r>
            <a:r>
              <a:rPr lang="en-GB" dirty="0" err="1">
                <a:latin typeface="Arial"/>
                <a:cs typeface="Arial"/>
              </a:rPr>
              <a:t>kháng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thể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được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tạo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ra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không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phải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là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vấn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đề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nguy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hiểm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trong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lần</a:t>
            </a:r>
            <a:r>
              <a:rPr lang="en-GB" dirty="0">
                <a:latin typeface="Arial"/>
                <a:cs typeface="Arial"/>
              </a:rPr>
              <a:t> mang </a:t>
            </a:r>
            <a:r>
              <a:rPr lang="en-GB" dirty="0" err="1">
                <a:latin typeface="Arial"/>
                <a:cs typeface="Arial"/>
              </a:rPr>
              <a:t>thai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đầu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tiên</a:t>
            </a:r>
            <a:r>
              <a:rPr lang="en-GB" dirty="0">
                <a:latin typeface="Arial"/>
                <a:cs typeface="Arial"/>
              </a:rPr>
              <a:t>. </a:t>
            </a:r>
            <a:r>
              <a:rPr lang="en-GB" dirty="0" err="1">
                <a:latin typeface="Arial"/>
                <a:cs typeface="Arial"/>
              </a:rPr>
              <a:t>Mối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quan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tâm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lớn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hơn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là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với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lần</a:t>
            </a:r>
            <a:r>
              <a:rPr lang="en-GB" dirty="0">
                <a:latin typeface="Arial"/>
                <a:cs typeface="Arial"/>
              </a:rPr>
              <a:t> mang </a:t>
            </a:r>
            <a:r>
              <a:rPr lang="en-GB" dirty="0" err="1">
                <a:latin typeface="Arial"/>
                <a:cs typeface="Arial"/>
              </a:rPr>
              <a:t>thai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tiếp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theo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của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cùng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chính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sản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phụ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đó</a:t>
            </a:r>
            <a:r>
              <a:rPr lang="en-GB" dirty="0">
                <a:latin typeface="Arial"/>
                <a:cs typeface="Arial"/>
              </a:rPr>
              <a:t>. </a:t>
            </a:r>
            <a:r>
              <a:rPr lang="en-GB" dirty="0" err="1">
                <a:latin typeface="Arial"/>
                <a:cs typeface="Arial"/>
              </a:rPr>
              <a:t>Nếu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thai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nhi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tiếp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theo</a:t>
            </a:r>
            <a:r>
              <a:rPr lang="en-GB" dirty="0">
                <a:latin typeface="Arial"/>
                <a:cs typeface="Arial"/>
              </a:rPr>
              <a:t> mag Rh(+) </a:t>
            </a:r>
            <a:r>
              <a:rPr lang="en-GB" dirty="0" err="1">
                <a:latin typeface="Arial"/>
                <a:cs typeface="Arial"/>
              </a:rPr>
              <a:t>thì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các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kháng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thể</a:t>
            </a:r>
            <a:r>
              <a:rPr lang="en-GB" dirty="0">
                <a:latin typeface="Arial"/>
                <a:cs typeface="Arial"/>
              </a:rPr>
              <a:t> Rh </a:t>
            </a:r>
            <a:r>
              <a:rPr lang="en-GB" dirty="0" err="1">
                <a:latin typeface="Arial"/>
                <a:cs typeface="Arial"/>
              </a:rPr>
              <a:t>này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có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thể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đi</a:t>
            </a:r>
            <a:r>
              <a:rPr lang="en-GB" dirty="0">
                <a:latin typeface="Arial"/>
                <a:cs typeface="Arial"/>
              </a:rPr>
              <a:t> qua </a:t>
            </a:r>
            <a:r>
              <a:rPr lang="en-GB" dirty="0" err="1">
                <a:latin typeface="Arial"/>
                <a:cs typeface="Arial"/>
              </a:rPr>
              <a:t>nhau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thai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và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phá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huỷ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các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tế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bào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hồng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cầu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của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thai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nhi</a:t>
            </a:r>
            <a:r>
              <a:rPr lang="en-GB" dirty="0">
                <a:latin typeface="Arial"/>
                <a:cs typeface="Arial"/>
              </a:rPr>
              <a:t>. </a:t>
            </a:r>
            <a:r>
              <a:rPr lang="en-GB" dirty="0" err="1">
                <a:latin typeface="Arial"/>
                <a:cs typeface="Arial"/>
              </a:rPr>
              <a:t>Điều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này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có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thể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dẫn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đến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thiếu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máu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đe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dọa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tính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mạng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thai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nhi</a:t>
            </a:r>
            <a:r>
              <a:rPr lang="en-GB" dirty="0">
                <a:latin typeface="Arial"/>
                <a:cs typeface="Arial"/>
              </a:rPr>
              <a:t>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8" y="71438"/>
            <a:ext cx="8215312" cy="1462087"/>
          </a:xfrm>
        </p:spPr>
        <p:txBody>
          <a:bodyPr>
            <a:normAutofit/>
          </a:bodyPr>
          <a:lstStyle/>
          <a:p>
            <a:pPr eaLnBrk="1" hangingPunct="1"/>
            <a:r>
              <a:rPr lang="en-SG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NGUYÊN  TẮC TRUYỀN MÁU   </a:t>
            </a:r>
            <a:r>
              <a:rPr lang="en-SG" sz="4000" dirty="0" err="1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SG" sz="40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ABO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idx="1"/>
          </p:nvPr>
        </p:nvSpPr>
        <p:spPr>
          <a:xfrm>
            <a:off x="683568" y="1124744"/>
            <a:ext cx="8356476" cy="1368152"/>
          </a:xfrm>
        </p:spPr>
        <p:txBody>
          <a:bodyPr>
            <a:normAutofit fontScale="77500" lnSpcReduction="20000"/>
          </a:bodyPr>
          <a:lstStyle/>
          <a:p>
            <a:pPr marL="167005" indent="-167005" eaLnBrk="1" hangingPunct="1">
              <a:buFont typeface="Wingdings" panose="05000000000000000000" pitchFamily="2" charset="2"/>
              <a:buChar char="Ø"/>
            </a:pPr>
            <a:r>
              <a:rPr lang="en-US" altLang="en-SG" dirty="0" err="1"/>
              <a:t>Nguyên</a:t>
            </a:r>
            <a:r>
              <a:rPr lang="en-US" altLang="en-SG" dirty="0"/>
              <a:t> </a:t>
            </a:r>
            <a:r>
              <a:rPr lang="en-US" altLang="en-SG" dirty="0" err="1"/>
              <a:t>tắc</a:t>
            </a:r>
            <a:r>
              <a:rPr lang="en-US" altLang="en-SG" dirty="0"/>
              <a:t> 1: </a:t>
            </a:r>
            <a:r>
              <a:rPr lang="en-US" altLang="en-SG" dirty="0" err="1"/>
              <a:t>Không</a:t>
            </a:r>
            <a:r>
              <a:rPr lang="en-US" altLang="en-SG" dirty="0"/>
              <a:t> </a:t>
            </a:r>
            <a:r>
              <a:rPr lang="en-US" altLang="en-SG" dirty="0" err="1"/>
              <a:t>để</a:t>
            </a:r>
            <a:r>
              <a:rPr lang="en-US" altLang="en-SG" dirty="0"/>
              <a:t> KN </a:t>
            </a:r>
            <a:r>
              <a:rPr lang="en-US" altLang="en-SG" dirty="0" err="1"/>
              <a:t>gặp</a:t>
            </a:r>
            <a:r>
              <a:rPr lang="en-US" altLang="en-SG" dirty="0"/>
              <a:t> KT </a:t>
            </a:r>
            <a:r>
              <a:rPr lang="en-US" altLang="en-SG" dirty="0" err="1"/>
              <a:t>tương</a:t>
            </a:r>
            <a:r>
              <a:rPr lang="en-US" altLang="en-SG" dirty="0"/>
              <a:t> </a:t>
            </a:r>
            <a:r>
              <a:rPr lang="en-US" altLang="en-SG" dirty="0" err="1"/>
              <a:t>ứng</a:t>
            </a:r>
            <a:r>
              <a:rPr lang="en-US" altLang="en-SG" dirty="0"/>
              <a:t>.</a:t>
            </a:r>
          </a:p>
          <a:p>
            <a:pPr marL="0" indent="0" eaLnBrk="1" hangingPunct="1">
              <a:buNone/>
            </a:pPr>
            <a:endParaRPr lang="en-SG" dirty="0"/>
          </a:p>
          <a:p>
            <a:pPr marL="167005" indent="-167005" eaLnBrk="1" hangingPunct="1">
              <a:buFont typeface="Wingdings" panose="05000000000000000000" pitchFamily="2" charset="2"/>
              <a:buChar char="Ø"/>
            </a:pPr>
            <a:r>
              <a:rPr lang="en-US" altLang="en-SG" dirty="0" err="1"/>
              <a:t>Nguyên</a:t>
            </a:r>
            <a:r>
              <a:rPr lang="en-US" altLang="en-SG" dirty="0"/>
              <a:t> </a:t>
            </a:r>
            <a:r>
              <a:rPr lang="en-US" altLang="en-SG" dirty="0" err="1"/>
              <a:t>tắc</a:t>
            </a:r>
            <a:r>
              <a:rPr lang="en-US" altLang="en-SG" dirty="0"/>
              <a:t> 2: </a:t>
            </a:r>
            <a:r>
              <a:rPr lang="en-SG" dirty="0" err="1"/>
              <a:t>Kháng</a:t>
            </a:r>
            <a:r>
              <a:rPr lang="en-SG" dirty="0"/>
              <a:t> </a:t>
            </a:r>
            <a:r>
              <a:rPr lang="en-SG" dirty="0" err="1"/>
              <a:t>nguyên</a:t>
            </a:r>
            <a:r>
              <a:rPr lang="en-SG" dirty="0"/>
              <a:t> / HC  </a:t>
            </a:r>
            <a:r>
              <a:rPr lang="en-SG" dirty="0" err="1"/>
              <a:t>người</a:t>
            </a:r>
            <a:r>
              <a:rPr lang="en-SG" dirty="0"/>
              <a:t> </a:t>
            </a:r>
            <a:r>
              <a:rPr lang="en-SG" dirty="0" err="1"/>
              <a:t>cho</a:t>
            </a:r>
            <a:r>
              <a:rPr lang="en-SG" dirty="0"/>
              <a:t> </a:t>
            </a:r>
            <a:r>
              <a:rPr lang="en-SG" dirty="0" err="1"/>
              <a:t>không</a:t>
            </a:r>
            <a:r>
              <a:rPr lang="en-SG" dirty="0"/>
              <a:t> </a:t>
            </a:r>
            <a:r>
              <a:rPr lang="en-SG" dirty="0" err="1"/>
              <a:t>bị</a:t>
            </a:r>
            <a:r>
              <a:rPr lang="en-SG" dirty="0"/>
              <a:t> </a:t>
            </a:r>
            <a:r>
              <a:rPr lang="en-SG" dirty="0" err="1"/>
              <a:t>ngưng</a:t>
            </a:r>
            <a:r>
              <a:rPr lang="en-SG" dirty="0"/>
              <a:t> </a:t>
            </a:r>
            <a:r>
              <a:rPr lang="en-SG" dirty="0" err="1"/>
              <a:t>kết</a:t>
            </a:r>
            <a:r>
              <a:rPr lang="en-SG" dirty="0"/>
              <a:t> </a:t>
            </a:r>
            <a:r>
              <a:rPr lang="en-SG" dirty="0" err="1"/>
              <a:t>bởi</a:t>
            </a:r>
            <a:r>
              <a:rPr lang="en-SG" dirty="0"/>
              <a:t> </a:t>
            </a:r>
            <a:r>
              <a:rPr lang="en-SG" dirty="0" err="1"/>
              <a:t>kháng</a:t>
            </a:r>
            <a:r>
              <a:rPr lang="en-SG" dirty="0"/>
              <a:t> </a:t>
            </a:r>
            <a:r>
              <a:rPr lang="en-SG" dirty="0" err="1"/>
              <a:t>thể</a:t>
            </a:r>
            <a:r>
              <a:rPr lang="en-SG" dirty="0"/>
              <a:t> / HT </a:t>
            </a:r>
            <a:r>
              <a:rPr lang="en-SG" dirty="0" err="1"/>
              <a:t>người</a:t>
            </a:r>
            <a:r>
              <a:rPr lang="en-SG" dirty="0"/>
              <a:t> </a:t>
            </a:r>
            <a:r>
              <a:rPr lang="en-SG" dirty="0" err="1"/>
              <a:t>nhận</a:t>
            </a:r>
            <a:r>
              <a:rPr lang="en-SG" dirty="0"/>
              <a:t>. </a:t>
            </a:r>
          </a:p>
          <a:p>
            <a:pPr marL="167005" indent="-167005" eaLnBrk="1" hangingPunct="1">
              <a:buFont typeface="Wingdings" panose="05000000000000000000" pitchFamily="2" charset="2"/>
              <a:buChar char="Ø"/>
            </a:pPr>
            <a:endParaRPr lang="en-SG" dirty="0"/>
          </a:p>
          <a:p>
            <a:pPr marL="167005" indent="-167005" eaLnBrk="1" hangingPunct="1">
              <a:buFont typeface="Wingdings" panose="05000000000000000000" pitchFamily="2" charset="2"/>
              <a:buChar char="Ø"/>
            </a:pPr>
            <a:endParaRPr lang="en-SG" dirty="0"/>
          </a:p>
          <a:p>
            <a:pPr marL="167005" indent="-167005" eaLnBrk="1" hangingPunct="1">
              <a:buFont typeface="Wingdings" panose="05000000000000000000" pitchFamily="2" charset="2"/>
              <a:buChar char="Ø"/>
            </a:pPr>
            <a:endParaRPr lang="en-SG" dirty="0"/>
          </a:p>
          <a:p>
            <a:pPr marL="0" indent="0" eaLnBrk="1" hangingPunct="1">
              <a:buNone/>
            </a:pPr>
            <a:endParaRPr lang="en-SG" dirty="0"/>
          </a:p>
          <a:p>
            <a:pPr marL="167005" indent="-167005" eaLnBrk="1" hangingPunct="1">
              <a:buFont typeface="Wingdings" panose="05000000000000000000" pitchFamily="2" charset="2"/>
              <a:buChar char="Ø"/>
            </a:pPr>
            <a:endParaRPr lang="en-SG" dirty="0">
              <a:solidFill>
                <a:srgbClr val="FF0000"/>
              </a:solidFill>
            </a:endParaRPr>
          </a:p>
        </p:txBody>
      </p:sp>
      <p:graphicFrame>
        <p:nvGraphicFramePr>
          <p:cNvPr id="4" name="Group 6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2419208"/>
              </p:ext>
            </p:extLst>
          </p:nvPr>
        </p:nvGraphicFramePr>
        <p:xfrm>
          <a:off x="1043608" y="3140967"/>
          <a:ext cx="6552728" cy="2664298"/>
        </p:xfrm>
        <a:graphic>
          <a:graphicData uri="http://schemas.openxmlformats.org/drawingml/2006/table">
            <a:tbl>
              <a:tblPr/>
              <a:tblGrid>
                <a:gridCol w="3123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6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665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>
                          <a:tab pos="3657600" algn="l"/>
                        </a:tabLst>
                      </a:pPr>
                      <a:r>
                        <a:rPr kumimoji="0" lang="en-SG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Nhóm</a:t>
                      </a:r>
                      <a:r>
                        <a:rPr kumimoji="0" lang="en-SG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SG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máu</a:t>
                      </a:r>
                      <a:r>
                        <a:rPr kumimoji="0" lang="en-SG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SG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bệnh</a:t>
                      </a:r>
                      <a:r>
                        <a:rPr kumimoji="0" lang="en-SG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SG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nhân</a:t>
                      </a:r>
                      <a:endParaRPr kumimoji="0" lang="en-SG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>
                          <a:tab pos="3657600" algn="l"/>
                        </a:tabLst>
                      </a:pPr>
                      <a:r>
                        <a:rPr kumimoji="0" lang="en-SG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Hồng</a:t>
                      </a:r>
                      <a:r>
                        <a:rPr kumimoji="0" lang="en-SG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SG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cầu</a:t>
                      </a:r>
                      <a:r>
                        <a:rPr kumimoji="0" lang="en-SG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SG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kumimoji="0" lang="en-SG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SG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thể</a:t>
                      </a:r>
                      <a:r>
                        <a:rPr kumimoji="0" lang="en-SG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SG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nhận</a:t>
                      </a:r>
                      <a:endParaRPr kumimoji="0" lang="en-SG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837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>
                          <a:tab pos="3657600" algn="l"/>
                        </a:tabLst>
                      </a:pPr>
                      <a:r>
                        <a:rPr kumimoji="0" lang="en-SG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SG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>
                          <a:tab pos="3657600" algn="l"/>
                        </a:tabLst>
                      </a:pPr>
                      <a:r>
                        <a:rPr kumimoji="0" lang="pt-B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A,  O (tốt nhất A)</a:t>
                      </a:r>
                      <a:endParaRPr kumimoji="0" lang="pt-B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93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>
                          <a:tab pos="3657600" algn="l"/>
                        </a:tabLst>
                      </a:pPr>
                      <a:r>
                        <a:rPr kumimoji="0" lang="en-SG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kumimoji="0" lang="en-SG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>
                          <a:tab pos="3657600" algn="l"/>
                        </a:tabLst>
                      </a:pPr>
                      <a:r>
                        <a:rPr kumimoji="0" lang="pt-B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B,  O (tốt nhất B)</a:t>
                      </a:r>
                      <a:endParaRPr kumimoji="0" lang="pt-B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93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>
                          <a:tab pos="3657600" algn="l"/>
                        </a:tabLst>
                      </a:pPr>
                      <a:r>
                        <a:rPr kumimoji="0" lang="en-SG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</a:t>
                      </a:r>
                      <a:endParaRPr kumimoji="0" lang="en-SG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>
                          <a:tab pos="3657600" algn="l"/>
                        </a:tabLst>
                      </a:pPr>
                      <a:r>
                        <a:rPr kumimoji="0" lang="pt-B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AB,  A,  B,  O (tốt nhất AB)</a:t>
                      </a:r>
                      <a:endParaRPr kumimoji="0" lang="pt-B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93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>
                          <a:tab pos="3657600" algn="l"/>
                        </a:tabLst>
                      </a:pPr>
                      <a:r>
                        <a:rPr kumimoji="0" lang="en-SG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kumimoji="0" lang="en-SG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>
                          <a:tab pos="3657600" algn="l"/>
                        </a:tabLst>
                      </a:pPr>
                      <a:r>
                        <a:rPr kumimoji="0" lang="en-SG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kumimoji="0" lang="en-SG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1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713" y="274638"/>
            <a:ext cx="7467600" cy="563562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 đồ truyền máu (Huyết cầu)</a:t>
            </a:r>
          </a:p>
        </p:txBody>
      </p:sp>
      <p:pic>
        <p:nvPicPr>
          <p:cNvPr id="97283" name="Picture 2" descr="C:\Users\THUHA\Downloads\880084188_so do truyen mau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857250"/>
            <a:ext cx="9144000" cy="5429250"/>
          </a:xfrm>
        </p:spPr>
      </p:pic>
    </p:spTree>
  </p:cSld>
  <p:clrMapOvr>
    <a:masterClrMapping/>
  </p:clrMapOvr>
  <p:transition>
    <p:dissolv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9100" y="212090"/>
            <a:ext cx="5521960" cy="64331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itle 1"/>
          <p:cNvSpPr>
            <a:spLocks noGrp="1"/>
          </p:cNvSpPr>
          <p:nvPr>
            <p:ph type="title"/>
          </p:nvPr>
        </p:nvSpPr>
        <p:spPr>
          <a:xfrm>
            <a:off x="611560" y="290721"/>
            <a:ext cx="7793038" cy="890587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CỦA MÁU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>
          <a:xfrm>
            <a:off x="428625" y="1628800"/>
            <a:ext cx="8715375" cy="4114800"/>
          </a:xfrm>
        </p:spPr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None/>
            </a:pPr>
            <a:r>
              <a:rPr lang="en-SG" sz="1800" b="1" dirty="0"/>
              <a:t>1</a:t>
            </a:r>
            <a:r>
              <a:rPr lang="en-SG" b="1" dirty="0"/>
              <a:t>. </a:t>
            </a:r>
            <a:r>
              <a:rPr lang="en-SG" sz="1800" b="1" dirty="0" err="1"/>
              <a:t>Hô</a:t>
            </a:r>
            <a:r>
              <a:rPr lang="en-SG" sz="1800" b="1" dirty="0"/>
              <a:t> </a:t>
            </a:r>
            <a:r>
              <a:rPr lang="en-SG" sz="1800" b="1" dirty="0" err="1"/>
              <a:t>hấp</a:t>
            </a:r>
            <a:r>
              <a:rPr lang="en-SG" sz="1800" b="1" dirty="0"/>
              <a:t>: </a:t>
            </a:r>
            <a:r>
              <a:rPr lang="en-SG" sz="1800" dirty="0" err="1"/>
              <a:t>chuyên</a:t>
            </a:r>
            <a:r>
              <a:rPr lang="en-SG" sz="1800" dirty="0"/>
              <a:t> </a:t>
            </a:r>
            <a:r>
              <a:rPr lang="en-SG" sz="1800" dirty="0" err="1"/>
              <a:t>chở</a:t>
            </a:r>
            <a:r>
              <a:rPr lang="en-SG" sz="1800" dirty="0"/>
              <a:t> O</a:t>
            </a:r>
            <a:r>
              <a:rPr lang="en-SG" sz="1800" baseline="-25000" dirty="0"/>
              <a:t>2</a:t>
            </a:r>
            <a:r>
              <a:rPr lang="en-SG" sz="1800" dirty="0"/>
              <a:t> </a:t>
            </a:r>
            <a:r>
              <a:rPr lang="en-SG" sz="1800" dirty="0" err="1"/>
              <a:t>và</a:t>
            </a:r>
            <a:r>
              <a:rPr lang="en-SG" sz="1800" dirty="0"/>
              <a:t> CO</a:t>
            </a:r>
            <a:r>
              <a:rPr lang="en-SG" sz="1800" baseline="-25000" dirty="0"/>
              <a:t>2</a:t>
            </a:r>
            <a:r>
              <a:rPr lang="en-SG" sz="1800" dirty="0"/>
              <a:t>.</a:t>
            </a:r>
          </a:p>
          <a:p>
            <a:pPr marL="609600" indent="-609600" eaLnBrk="1" hangingPunct="1">
              <a:buFont typeface="Wingdings" panose="05000000000000000000" pitchFamily="2" charset="2"/>
              <a:buChar char="Ø"/>
            </a:pPr>
            <a:endParaRPr lang="en-SG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590" y="2263140"/>
            <a:ext cx="5231130" cy="4373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59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ext Box 2"/>
          <p:cNvSpPr txBox="1">
            <a:spLocks noChangeArrowheads="1"/>
          </p:cNvSpPr>
          <p:nvPr/>
        </p:nvSpPr>
        <p:spPr bwMode="auto">
          <a:xfrm>
            <a:off x="609600" y="1857375"/>
            <a:ext cx="8153400" cy="255454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1440" tIns="45720" rIns="91440" bIns="45720" anchor="t">
            <a:spAutoFit/>
          </a:bodyPr>
          <a:lstStyle/>
          <a:p>
            <a:pPr marL="457200" indent="-457200">
              <a:lnSpc>
                <a:spcPct val="110000"/>
              </a:lnSpc>
              <a:buFontTx/>
              <a:buAutoNum type="arabicPeriod"/>
            </a:pP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Giai </a:t>
            </a:r>
            <a:r>
              <a:rPr lang="en-US" sz="2000" err="1">
                <a:solidFill>
                  <a:schemeClr val="tx2"/>
                </a:solidFill>
                <a:latin typeface="Times New Roman"/>
                <a:cs typeface="Arial"/>
              </a:rPr>
              <a:t>ñoaïn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Times New Roman"/>
                <a:cs typeface="Arial"/>
              </a:rPr>
              <a:t>caàm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Times New Roman"/>
                <a:cs typeface="Arial"/>
              </a:rPr>
              <a:t>maùu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Times New Roman"/>
                <a:cs typeface="Arial"/>
              </a:rPr>
              <a:t>sô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Times New Roman"/>
                <a:cs typeface="Arial"/>
              </a:rPr>
              <a:t>khôûi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: </a:t>
            </a:r>
            <a:endParaRPr lang="en-US" sz="2000" dirty="0">
              <a:solidFill>
                <a:schemeClr val="tx2"/>
              </a:solidFill>
              <a:latin typeface="Times New Roman"/>
            </a:endParaRPr>
          </a:p>
          <a:p>
            <a:pPr marL="457200" indent="-457200">
              <a:lnSpc>
                <a:spcPct val="110000"/>
              </a:lnSpc>
            </a:pP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2.  Giai </a:t>
            </a:r>
            <a:r>
              <a:rPr lang="en-US" sz="2000" err="1">
                <a:solidFill>
                  <a:schemeClr val="tx2"/>
                </a:solidFill>
                <a:latin typeface="Times New Roman"/>
                <a:cs typeface="Arial"/>
              </a:rPr>
              <a:t>ñoaïn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Times New Roman"/>
                <a:cs typeface="Arial"/>
              </a:rPr>
              <a:t>ñoâng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Times New Roman"/>
                <a:cs typeface="Arial"/>
              </a:rPr>
              <a:t>maùu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Times New Roman"/>
                <a:cs typeface="Arial"/>
              </a:rPr>
              <a:t>huyeát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Times New Roman"/>
                <a:cs typeface="Arial"/>
              </a:rPr>
              <a:t>töông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 :</a:t>
            </a:r>
          </a:p>
          <a:p>
            <a:pPr marL="457200" indent="-457200">
              <a:lnSpc>
                <a:spcPct val="110000"/>
              </a:lnSpc>
            </a:pP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	* </a:t>
            </a:r>
            <a:r>
              <a:rPr lang="en-US" sz="2000" err="1">
                <a:solidFill>
                  <a:schemeClr val="tx2"/>
                </a:solidFill>
                <a:latin typeface="Times New Roman"/>
                <a:cs typeface="Arial"/>
              </a:rPr>
              <a:t>Ñoâng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Times New Roman"/>
                <a:cs typeface="Arial"/>
              </a:rPr>
              <a:t>maùu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Times New Roman"/>
                <a:cs typeface="Arial"/>
              </a:rPr>
              <a:t>noäi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Times New Roman"/>
                <a:cs typeface="Arial"/>
              </a:rPr>
              <a:t>sinh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 </a:t>
            </a:r>
            <a:endParaRPr lang="en-US" sz="2000" dirty="0">
              <a:solidFill>
                <a:schemeClr val="tx2"/>
              </a:solidFill>
              <a:latin typeface="Times New Roman"/>
            </a:endParaRPr>
          </a:p>
          <a:p>
            <a:pPr marL="457200" indent="-457200">
              <a:lnSpc>
                <a:spcPct val="110000"/>
              </a:lnSpc>
            </a:pP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	* </a:t>
            </a:r>
            <a:r>
              <a:rPr lang="en-US" sz="2000" err="1">
                <a:solidFill>
                  <a:schemeClr val="tx2"/>
                </a:solidFill>
                <a:latin typeface="Times New Roman"/>
                <a:cs typeface="Arial"/>
              </a:rPr>
              <a:t>Ñoâng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Times New Roman"/>
                <a:cs typeface="Arial"/>
              </a:rPr>
              <a:t>maùu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Times New Roman"/>
                <a:cs typeface="Arial"/>
              </a:rPr>
              <a:t>ngoaïi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Times New Roman"/>
                <a:cs typeface="Arial"/>
              </a:rPr>
              <a:t>sinh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 </a:t>
            </a:r>
            <a:endParaRPr lang="en-US" sz="2000" dirty="0">
              <a:solidFill>
                <a:schemeClr val="tx2"/>
              </a:solidFill>
              <a:latin typeface="Times New Roman"/>
            </a:endParaRPr>
          </a:p>
          <a:p>
            <a:pPr marL="457200" indent="-457200">
              <a:lnSpc>
                <a:spcPct val="110000"/>
              </a:lnSpc>
            </a:pP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3.  Giai </a:t>
            </a:r>
            <a:r>
              <a:rPr lang="en-US" sz="2000" err="1">
                <a:solidFill>
                  <a:schemeClr val="tx2"/>
                </a:solidFill>
                <a:latin typeface="Times New Roman"/>
                <a:cs typeface="Arial"/>
              </a:rPr>
              <a:t>ñoaïn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Times New Roman"/>
                <a:cs typeface="Arial"/>
              </a:rPr>
              <a:t>tieâu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Times New Roman"/>
                <a:cs typeface="Arial"/>
              </a:rPr>
              <a:t>sợi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 fibrin: </a:t>
            </a:r>
            <a:endParaRPr lang="en-US" sz="2000" dirty="0">
              <a:solidFill>
                <a:schemeClr val="tx2"/>
              </a:solidFill>
              <a:latin typeface="Times New Roman"/>
            </a:endParaRPr>
          </a:p>
          <a:p>
            <a:pPr marL="457200" indent="-457200">
              <a:lnSpc>
                <a:spcPct val="110000"/>
              </a:lnSpc>
            </a:pP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	* Plasminogen – Plasmin </a:t>
            </a:r>
            <a:endParaRPr lang="en-US" sz="2000" dirty="0">
              <a:solidFill>
                <a:schemeClr val="tx2"/>
              </a:solidFill>
              <a:latin typeface="Times New Roman"/>
            </a:endParaRPr>
          </a:p>
          <a:p>
            <a:pPr marL="457200" indent="-457200"/>
            <a:endParaRPr lang="en-US" sz="2800" dirty="0">
              <a:solidFill>
                <a:schemeClr val="tx2"/>
              </a:solidFill>
              <a:latin typeface="Times New Roman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928688" y="823913"/>
            <a:ext cx="8215312" cy="962025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defRPr/>
            </a:pPr>
            <a:r>
              <a:rPr lang="en-SG" sz="2800" b="1" kern="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SINH LÝ ĐÔNG MÁU</a:t>
            </a:r>
            <a:endParaRPr lang="en-SG" sz="2800" kern="0" dirty="0">
              <a:solidFill>
                <a:schemeClr val="hlink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1" name="Rectangle 3"/>
          <p:cNvSpPr>
            <a:spLocks noGrp="1" noChangeArrowheads="1"/>
          </p:cNvSpPr>
          <p:nvPr>
            <p:ph idx="1"/>
          </p:nvPr>
        </p:nvSpPr>
        <p:spPr>
          <a:xfrm>
            <a:off x="357188" y="2017713"/>
            <a:ext cx="8597900" cy="41148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SG" sz="3200" b="1" i="1"/>
              <a:t>1. Giai đoạn cầm máu nguyên phát </a:t>
            </a:r>
            <a:r>
              <a:rPr lang="en-SG" sz="3200"/>
              <a:t>(giai đoạn cầm máu tức thời) 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SG" sz="3200"/>
              <a:t>- Yếu tố mạch máu.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SG" sz="3200"/>
              <a:t>- Yế tố tiểu cầu.</a:t>
            </a:r>
            <a:endParaRPr lang="en-SG" sz="3200"/>
          </a:p>
          <a:p>
            <a:pPr lvl="1" eaLnBrk="1" hangingPunct="1">
              <a:buFont typeface="Wingdings" panose="05000000000000000000" pitchFamily="2" charset="2"/>
              <a:buNone/>
            </a:pPr>
            <a:endParaRPr lang="en-SG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28688" y="823913"/>
            <a:ext cx="8215312" cy="962025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defRPr/>
            </a:pPr>
            <a:r>
              <a:rPr lang="en-SG" sz="4400" b="1" kern="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SINH LÝ ĐÔNG MÁU</a:t>
            </a:r>
            <a:endParaRPr lang="en-SG" sz="3600" kern="0" dirty="0">
              <a:solidFill>
                <a:schemeClr val="hlink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1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065" y="130810"/>
            <a:ext cx="8804910" cy="662241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</p:nvPr>
        </p:nvGraphicFramePr>
        <p:xfrm>
          <a:off x="34925" y="881063"/>
          <a:ext cx="9067800" cy="509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648450" imgH="3733800" progId="Paint.Picture">
                  <p:embed/>
                </p:oleObj>
              </mc:Choice>
              <mc:Fallback>
                <p:oleObj r:id="rId2" imgW="6648450" imgH="373380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925" y="881063"/>
                        <a:ext cx="9067800" cy="5092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1" name="Rectangle 3"/>
          <p:cNvSpPr>
            <a:spLocks noGrp="1" noChangeArrowheads="1"/>
          </p:cNvSpPr>
          <p:nvPr>
            <p:ph idx="1"/>
          </p:nvPr>
        </p:nvSpPr>
        <p:spPr>
          <a:xfrm>
            <a:off x="0" y="2017713"/>
            <a:ext cx="9144000" cy="41148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SG" b="1" i="1"/>
              <a:t>2. Đông máu huyết tương </a:t>
            </a:r>
            <a:r>
              <a:rPr lang="en-SG"/>
              <a:t>(giai đoạn cầm máu duy trì)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SG"/>
              <a:t>Có 12 yếu tố đông máu chính được đánh số La mã từ I đến XIII</a:t>
            </a:r>
            <a:r>
              <a:rPr lang="en-US" altLang="en-SG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SG"/>
              <a:t>Có 5 con đường đông máu trong đó 2 con đường đông máu chính.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SG"/>
              <a:t>Qua 3 giai đoạn chính.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en-SG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28688" y="823913"/>
            <a:ext cx="8215312" cy="962025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defRPr/>
            </a:pPr>
            <a:r>
              <a:rPr lang="en-SG" sz="4400" b="1" kern="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SINH LÝ ĐÔNG MÁU</a:t>
            </a:r>
            <a:endParaRPr lang="en-SG" sz="3600" kern="0" dirty="0">
              <a:solidFill>
                <a:schemeClr val="hlink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1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28688" y="823913"/>
            <a:ext cx="8215312" cy="962025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defRPr/>
            </a:pPr>
            <a:r>
              <a:rPr lang="en-SG" sz="4400" b="1" kern="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SINH LÝ ĐÔNG MÁU</a:t>
            </a:r>
            <a:endParaRPr lang="en-SG" sz="3600" kern="0" dirty="0">
              <a:solidFill>
                <a:schemeClr val="hlink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106045" y="1786255"/>
            <a:ext cx="8787765" cy="500570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120" y="214630"/>
            <a:ext cx="8618855" cy="1461770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Quá trình đông máu huyết tương thực hiện qua 4 con đường: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 đường đông máu ngoại sinh.</a:t>
            </a:r>
          </a:p>
          <a:p>
            <a:r>
              <a:rPr lang="en-US"/>
              <a:t>Con đường đông máu nội sinh.</a:t>
            </a:r>
          </a:p>
          <a:p>
            <a:r>
              <a:rPr lang="en-US"/>
              <a:t>Con đường đụng chạm.</a:t>
            </a:r>
          </a:p>
          <a:p>
            <a:r>
              <a:rPr lang="en-US"/>
              <a:t>Con đường phụ.</a:t>
            </a:r>
          </a:p>
          <a:p>
            <a:r>
              <a:rPr lang="en-US">
                <a:solidFill>
                  <a:srgbClr val="FF0000"/>
                </a:solidFill>
              </a:rPr>
              <a:t>Con đường đông máu chung.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" y="79375"/>
            <a:ext cx="9032240" cy="6750050"/>
          </a:xfr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215267"/>
              </p:ext>
            </p:extLst>
          </p:nvPr>
        </p:nvGraphicFramePr>
        <p:xfrm>
          <a:off x="1317625" y="836613"/>
          <a:ext cx="6931025" cy="2697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4552950" imgH="1771650" progId="Paint.Picture">
                  <p:embed/>
                </p:oleObj>
              </mc:Choice>
              <mc:Fallback>
                <p:oleObj r:id="rId2" imgW="4552950" imgH="177165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17625" y="836613"/>
                        <a:ext cx="6931025" cy="2697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9711867"/>
              </p:ext>
            </p:extLst>
          </p:nvPr>
        </p:nvGraphicFramePr>
        <p:xfrm>
          <a:off x="1238544" y="4192194"/>
          <a:ext cx="6933091" cy="2482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4254500" imgH="1714500" progId="Paint.Picture">
                  <p:embed/>
                </p:oleObj>
              </mc:Choice>
              <mc:Fallback>
                <p:oleObj r:id="rId4" imgW="4254500" imgH="171450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38544" y="4192194"/>
                        <a:ext cx="6933091" cy="2482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</p:nvPr>
        </p:nvGraphicFramePr>
        <p:xfrm>
          <a:off x="47625" y="1433513"/>
          <a:ext cx="8991600" cy="3951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721350" imgH="2514600" progId="Paint.Picture">
                  <p:embed/>
                </p:oleObj>
              </mc:Choice>
              <mc:Fallback>
                <p:oleObj r:id="rId2" imgW="5721350" imgH="251460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625" y="1433513"/>
                        <a:ext cx="8991600" cy="3951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5616" y="620688"/>
            <a:ext cx="6831845" cy="580665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</p:nvPr>
        </p:nvGraphicFramePr>
        <p:xfrm>
          <a:off x="57150" y="1327150"/>
          <a:ext cx="9059863" cy="413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953250" imgH="3175000" progId="Paint.Picture">
                  <p:embed/>
                </p:oleObj>
              </mc:Choice>
              <mc:Fallback>
                <p:oleObj r:id="rId2" imgW="6953250" imgH="317500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150" y="1327150"/>
                        <a:ext cx="9059863" cy="413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</p:nvPr>
        </p:nvGraphicFramePr>
        <p:xfrm>
          <a:off x="41275" y="1216025"/>
          <a:ext cx="9004300" cy="443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7975600" imgH="3924300" progId="Paint.Picture">
                  <p:embed/>
                </p:oleObj>
              </mc:Choice>
              <mc:Fallback>
                <p:oleObj r:id="rId2" imgW="7975600" imgH="39243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275" y="1216025"/>
                        <a:ext cx="9004300" cy="4430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</p:nvPr>
        </p:nvGraphicFramePr>
        <p:xfrm>
          <a:off x="34925" y="1135063"/>
          <a:ext cx="9023350" cy="455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020050" imgH="4044950" progId="Paint.Picture">
                  <p:embed/>
                </p:oleObj>
              </mc:Choice>
              <mc:Fallback>
                <p:oleObj r:id="rId2" imgW="8020050" imgH="404495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925" y="1135063"/>
                        <a:ext cx="9023350" cy="4551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3145883"/>
              </p:ext>
            </p:extLst>
          </p:nvPr>
        </p:nvGraphicFramePr>
        <p:xfrm>
          <a:off x="46038" y="476673"/>
          <a:ext cx="9037637" cy="5244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7988300" imgH="4038600" progId="Paint.Picture">
                  <p:embed/>
                </p:oleObj>
              </mc:Choice>
              <mc:Fallback>
                <p:oleObj r:id="rId2" imgW="7988300" imgH="403860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038" y="476673"/>
                        <a:ext cx="9037637" cy="5244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7270260"/>
              </p:ext>
            </p:extLst>
          </p:nvPr>
        </p:nvGraphicFramePr>
        <p:xfrm>
          <a:off x="53975" y="404664"/>
          <a:ext cx="8986838" cy="5904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032750" imgH="4038600" progId="Paint.Picture">
                  <p:embed/>
                </p:oleObj>
              </mc:Choice>
              <mc:Fallback>
                <p:oleObj r:id="rId2" imgW="8032750" imgH="403860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975" y="404664"/>
                        <a:ext cx="8986838" cy="5904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Sự tạo thành tơ máu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8866" y="2420888"/>
            <a:ext cx="7557179" cy="30963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1" name="Rectangle 3"/>
          <p:cNvSpPr>
            <a:spLocks noGrp="1" noChangeArrowheads="1"/>
          </p:cNvSpPr>
          <p:nvPr>
            <p:ph idx="1"/>
          </p:nvPr>
        </p:nvSpPr>
        <p:spPr>
          <a:xfrm>
            <a:off x="357188" y="2143125"/>
            <a:ext cx="8358187" cy="41148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SG" b="1" i="1" dirty="0"/>
              <a:t>3. </a:t>
            </a:r>
            <a:r>
              <a:rPr lang="en-SG" sz="2000" b="1" i="1" dirty="0" err="1"/>
              <a:t>Tiêu</a:t>
            </a:r>
            <a:r>
              <a:rPr lang="en-SG" sz="2000" b="1" i="1" dirty="0"/>
              <a:t> </a:t>
            </a:r>
            <a:r>
              <a:rPr lang="en-SG" sz="2000" b="1" i="1" dirty="0" err="1"/>
              <a:t>sợi</a:t>
            </a:r>
            <a:r>
              <a:rPr lang="en-SG" sz="2000" b="1" i="1" dirty="0"/>
              <a:t> </a:t>
            </a:r>
            <a:r>
              <a:rPr lang="en-SG" sz="2000" b="1" i="1" dirty="0" err="1"/>
              <a:t>huyết</a:t>
            </a:r>
            <a:r>
              <a:rPr lang="en-SG" sz="2000" b="1" i="1" dirty="0"/>
              <a:t> </a:t>
            </a:r>
            <a:r>
              <a:rPr lang="en-SG" sz="2000" dirty="0"/>
              <a:t>(</a:t>
            </a:r>
            <a:r>
              <a:rPr lang="en-SG" sz="2000" dirty="0" err="1"/>
              <a:t>giai</a:t>
            </a:r>
            <a:r>
              <a:rPr lang="en-SG" sz="2000" dirty="0"/>
              <a:t> </a:t>
            </a:r>
            <a:r>
              <a:rPr lang="en-SG" sz="2000" dirty="0" err="1"/>
              <a:t>đoạn</a:t>
            </a:r>
            <a:r>
              <a:rPr lang="en-SG" sz="2000" dirty="0"/>
              <a:t> </a:t>
            </a:r>
            <a:r>
              <a:rPr lang="en-SG" sz="2000" dirty="0" err="1"/>
              <a:t>sau</a:t>
            </a:r>
            <a:r>
              <a:rPr lang="en-SG" sz="2000" dirty="0"/>
              <a:t> </a:t>
            </a:r>
            <a:r>
              <a:rPr lang="en-SG" sz="2000" dirty="0" err="1"/>
              <a:t>đông</a:t>
            </a:r>
            <a:r>
              <a:rPr lang="en-SG" sz="2000" dirty="0"/>
              <a:t> </a:t>
            </a:r>
            <a:r>
              <a:rPr lang="en-SG" sz="2000" dirty="0" err="1"/>
              <a:t>máu</a:t>
            </a:r>
            <a:r>
              <a:rPr lang="en-SG" sz="2000" dirty="0"/>
              <a:t>)</a:t>
            </a:r>
          </a:p>
          <a:p>
            <a:pPr>
              <a:buFontTx/>
              <a:buChar char="-"/>
            </a:pPr>
            <a:r>
              <a:rPr lang="en-SG" sz="2000" dirty="0"/>
              <a:t>Co </a:t>
            </a:r>
            <a:r>
              <a:rPr lang="en-SG" sz="2000" dirty="0" err="1"/>
              <a:t>cục</a:t>
            </a:r>
            <a:r>
              <a:rPr lang="en-SG" sz="2000" dirty="0"/>
              <a:t> </a:t>
            </a:r>
            <a:r>
              <a:rPr lang="en-SG" sz="2000" dirty="0" err="1"/>
              <a:t>máu</a:t>
            </a:r>
            <a:r>
              <a:rPr lang="en-SG" sz="2000" dirty="0"/>
              <a:t> </a:t>
            </a:r>
            <a:r>
              <a:rPr lang="en-SG" sz="2000" dirty="0" err="1"/>
              <a:t>đông</a:t>
            </a:r>
            <a:r>
              <a:rPr lang="en-SG" sz="2000" dirty="0"/>
              <a:t>: </a:t>
            </a:r>
            <a:r>
              <a:rPr lang="en-SG" sz="2000" dirty="0" err="1"/>
              <a:t>huyết</a:t>
            </a:r>
            <a:r>
              <a:rPr lang="en-SG" sz="2000" dirty="0"/>
              <a:t> </a:t>
            </a:r>
            <a:r>
              <a:rPr lang="en-SG" sz="2000" dirty="0" err="1"/>
              <a:t>thanh</a:t>
            </a:r>
            <a:r>
              <a:rPr lang="en-SG" sz="2000" dirty="0"/>
              <a:t> = </a:t>
            </a:r>
            <a:r>
              <a:rPr lang="en-SG" sz="2000" dirty="0" err="1"/>
              <a:t>huyết</a:t>
            </a:r>
            <a:r>
              <a:rPr lang="en-SG" sz="2000" dirty="0"/>
              <a:t> </a:t>
            </a:r>
            <a:r>
              <a:rPr lang="en-SG" sz="2000" dirty="0" err="1"/>
              <a:t>tương</a:t>
            </a:r>
            <a:r>
              <a:rPr lang="en-SG" sz="2000" dirty="0"/>
              <a:t> – (fibrinogen </a:t>
            </a:r>
            <a:r>
              <a:rPr lang="en-SG" sz="2000" dirty="0" err="1"/>
              <a:t>và</a:t>
            </a:r>
            <a:r>
              <a:rPr lang="en-SG" sz="2000" dirty="0"/>
              <a:t> </a:t>
            </a:r>
            <a:r>
              <a:rPr lang="en-SG" sz="2000" dirty="0" err="1"/>
              <a:t>yếu</a:t>
            </a:r>
            <a:r>
              <a:rPr lang="en-SG" sz="2000" dirty="0"/>
              <a:t> </a:t>
            </a:r>
            <a:r>
              <a:rPr lang="en-SG" sz="2000" dirty="0" err="1"/>
              <a:t>tố</a:t>
            </a:r>
            <a:r>
              <a:rPr lang="en-SG" sz="2000" dirty="0"/>
              <a:t> ĐM)</a:t>
            </a:r>
          </a:p>
          <a:p>
            <a:pPr>
              <a:buFontTx/>
              <a:buChar char="-"/>
            </a:pPr>
            <a:r>
              <a:rPr lang="en-SG" sz="2000" dirty="0"/>
              <a:t>Tan </a:t>
            </a:r>
            <a:r>
              <a:rPr lang="en-SG" sz="2000" dirty="0" err="1"/>
              <a:t>cục</a:t>
            </a:r>
            <a:r>
              <a:rPr lang="en-SG" sz="2000" dirty="0"/>
              <a:t> </a:t>
            </a:r>
            <a:r>
              <a:rPr lang="en-SG" sz="2000" dirty="0" err="1"/>
              <a:t>máu</a:t>
            </a:r>
            <a:r>
              <a:rPr lang="en-SG" sz="2000" dirty="0"/>
              <a:t> </a:t>
            </a:r>
            <a:r>
              <a:rPr lang="en-SG" sz="2000" dirty="0" err="1"/>
              <a:t>đông</a:t>
            </a:r>
            <a:r>
              <a:rPr lang="en-SG" sz="2000" dirty="0"/>
              <a:t>: plasminogen </a:t>
            </a:r>
            <a:r>
              <a:rPr lang="en-SG" sz="2000" dirty="0">
                <a:sym typeface="Wingdings" panose="05000000000000000000" pitchFamily="2" charset="2"/>
              </a:rPr>
              <a:t> plasmin  </a:t>
            </a:r>
            <a:r>
              <a:rPr lang="en-SG" sz="2000" dirty="0" err="1">
                <a:sym typeface="Wingdings" panose="05000000000000000000" pitchFamily="2" charset="2"/>
              </a:rPr>
              <a:t>tiêu</a:t>
            </a:r>
            <a:r>
              <a:rPr lang="en-SG" sz="2000" dirty="0">
                <a:sym typeface="Wingdings" panose="05000000000000000000" pitchFamily="2" charset="2"/>
              </a:rPr>
              <a:t> fibrin</a:t>
            </a:r>
            <a:r>
              <a:rPr lang="en-SG" sz="2000" dirty="0"/>
              <a:t>  </a:t>
            </a:r>
            <a:endParaRPr lang="en-US" sz="20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28688" y="823913"/>
            <a:ext cx="8215312" cy="962025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defRPr/>
            </a:pPr>
            <a:r>
              <a:rPr lang="en-SG" sz="2800" b="1" kern="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SINH LÝ ĐÔNG MÁU</a:t>
            </a:r>
            <a:endParaRPr lang="en-SG" sz="2800" kern="0" dirty="0">
              <a:solidFill>
                <a:schemeClr val="hlink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1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</p:nvPr>
        </p:nvGraphicFramePr>
        <p:xfrm>
          <a:off x="88900" y="1162050"/>
          <a:ext cx="8905875" cy="454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045450" imgH="4108450" progId="Paint.Picture">
                  <p:embed/>
                </p:oleObj>
              </mc:Choice>
              <mc:Fallback>
                <p:oleObj r:id="rId2" imgW="8045450" imgH="410845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900" y="1162050"/>
                        <a:ext cx="8905875" cy="4548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</p:nvPr>
        </p:nvGraphicFramePr>
        <p:xfrm>
          <a:off x="84138" y="1047750"/>
          <a:ext cx="9023350" cy="472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134350" imgH="4260850" progId="Paint.Picture">
                  <p:embed/>
                </p:oleObj>
              </mc:Choice>
              <mc:Fallback>
                <p:oleObj r:id="rId2" imgW="8134350" imgH="426085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4138" y="1047750"/>
                        <a:ext cx="9023350" cy="4725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332656"/>
            <a:ext cx="7859028" cy="1512168"/>
          </a:xfrm>
        </p:spPr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SG" sz="1800" b="1" dirty="0">
                <a:sym typeface="+mn-ea"/>
              </a:rPr>
              <a:t>2. </a:t>
            </a:r>
            <a:r>
              <a:rPr lang="en-SG" sz="1800" b="1" dirty="0" err="1">
                <a:sym typeface="+mn-ea"/>
              </a:rPr>
              <a:t>Dinh</a:t>
            </a:r>
            <a:r>
              <a:rPr lang="en-SG" sz="1800" b="1" dirty="0">
                <a:sym typeface="+mn-ea"/>
              </a:rPr>
              <a:t> </a:t>
            </a:r>
            <a:r>
              <a:rPr lang="en-SG" sz="1800" b="1" dirty="0" err="1">
                <a:sym typeface="+mn-ea"/>
              </a:rPr>
              <a:t>dưỡng</a:t>
            </a:r>
            <a:r>
              <a:rPr lang="en-SG" sz="1800" b="1" dirty="0">
                <a:sym typeface="+mn-ea"/>
              </a:rPr>
              <a:t>: </a:t>
            </a:r>
            <a:r>
              <a:rPr lang="en-SG" sz="1800" dirty="0" err="1">
                <a:sym typeface="+mn-ea"/>
              </a:rPr>
              <a:t>Vận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chuyển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các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chất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dinh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dưỡng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đã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đơn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giản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hóa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đi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nuôi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cơ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thể</a:t>
            </a:r>
            <a:r>
              <a:rPr lang="en-SG" sz="1800" dirty="0">
                <a:sym typeface="+mn-ea"/>
              </a:rPr>
              <a:t>.</a:t>
            </a:r>
            <a:endParaRPr lang="en-SG" sz="1800" b="1" dirty="0"/>
          </a:p>
          <a:p>
            <a:pPr marL="609600" indent="-609600" eaLnBrk="1" hangingPunct="1">
              <a:buFont typeface="Wingdings" panose="05000000000000000000" pitchFamily="2" charset="2"/>
              <a:buNone/>
            </a:pPr>
            <a:r>
              <a:rPr lang="en-SG" sz="1800" b="1" dirty="0">
                <a:sym typeface="+mn-ea"/>
              </a:rPr>
              <a:t>3. </a:t>
            </a:r>
            <a:r>
              <a:rPr lang="en-SG" sz="1800" b="1" dirty="0" err="1">
                <a:sym typeface="+mn-ea"/>
              </a:rPr>
              <a:t>Đào</a:t>
            </a:r>
            <a:r>
              <a:rPr lang="en-SG" sz="1800" b="1" dirty="0">
                <a:sym typeface="+mn-ea"/>
              </a:rPr>
              <a:t> </a:t>
            </a:r>
            <a:r>
              <a:rPr lang="en-SG" sz="1800" b="1" dirty="0" err="1">
                <a:sym typeface="+mn-ea"/>
              </a:rPr>
              <a:t>thải</a:t>
            </a:r>
            <a:r>
              <a:rPr lang="en-SG" sz="1800" b="1" dirty="0">
                <a:sym typeface="+mn-ea"/>
              </a:rPr>
              <a:t>: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Những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chất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gây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độc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cơ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thể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được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máu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đào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thải</a:t>
            </a:r>
            <a:r>
              <a:rPr lang="en-SG" sz="1800" dirty="0">
                <a:sym typeface="+mn-ea"/>
              </a:rPr>
              <a:t> qua </a:t>
            </a:r>
            <a:r>
              <a:rPr lang="en-SG" sz="1800" dirty="0" err="1">
                <a:sym typeface="+mn-ea"/>
              </a:rPr>
              <a:t>gan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và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thận</a:t>
            </a:r>
            <a:r>
              <a:rPr lang="en-SG" sz="1800" dirty="0">
                <a:sym typeface="+mn-ea"/>
              </a:rPr>
              <a:t>.</a:t>
            </a:r>
            <a:endParaRPr lang="en-SG" sz="1800" b="1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225" y="2559685"/>
            <a:ext cx="6211570" cy="41408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itle 1"/>
          <p:cNvSpPr>
            <a:spLocks noGrp="1"/>
          </p:cNvSpPr>
          <p:nvPr>
            <p:ph type="title"/>
          </p:nvPr>
        </p:nvSpPr>
        <p:spPr>
          <a:xfrm>
            <a:off x="642938" y="785813"/>
            <a:ext cx="7793037" cy="890587"/>
          </a:xfrm>
        </p:spPr>
        <p:txBody>
          <a:bodyPr/>
          <a:lstStyle/>
          <a:p>
            <a:pPr algn="ctr" eaLnBrk="1" hangingPunct="1"/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 CHẤT CỦA MÁU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2017712"/>
            <a:ext cx="8631238" cy="349951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609600" indent="-609600" eaLnBrk="1" hangingPunct="1">
              <a:defRPr/>
            </a:pPr>
            <a:r>
              <a:rPr lang="en-SG" sz="1800" dirty="0" err="1"/>
              <a:t>Máu</a:t>
            </a:r>
            <a:r>
              <a:rPr lang="en-SG" sz="1800" dirty="0"/>
              <a:t> </a:t>
            </a:r>
            <a:r>
              <a:rPr lang="en-SG" sz="1800" dirty="0" err="1"/>
              <a:t>động</a:t>
            </a:r>
            <a:r>
              <a:rPr lang="en-SG" sz="1800" dirty="0"/>
              <a:t> </a:t>
            </a:r>
            <a:r>
              <a:rPr lang="en-SG" sz="1800" dirty="0" err="1"/>
              <a:t>mạch</a:t>
            </a:r>
            <a:r>
              <a:rPr lang="en-SG" sz="1800" dirty="0"/>
              <a:t> </a:t>
            </a:r>
            <a:r>
              <a:rPr lang="en-SG" sz="1800" dirty="0" err="1"/>
              <a:t>đỏ</a:t>
            </a:r>
            <a:r>
              <a:rPr lang="en-SG" sz="1800" dirty="0"/>
              <a:t> </a:t>
            </a:r>
            <a:r>
              <a:rPr lang="en-SG" sz="1800" dirty="0" err="1"/>
              <a:t>tươi</a:t>
            </a:r>
            <a:r>
              <a:rPr lang="en-SG" sz="1800" dirty="0"/>
              <a:t>: </a:t>
            </a:r>
            <a:r>
              <a:rPr lang="en-SG" sz="1800" dirty="0" err="1"/>
              <a:t>trừ</a:t>
            </a:r>
            <a:r>
              <a:rPr lang="en-SG" sz="1800" dirty="0"/>
              <a:t> </a:t>
            </a:r>
            <a:r>
              <a:rPr lang="en-SG" sz="1800" dirty="0" err="1"/>
              <a:t>động</a:t>
            </a:r>
            <a:r>
              <a:rPr lang="en-SG" sz="1800" dirty="0"/>
              <a:t> </a:t>
            </a:r>
            <a:r>
              <a:rPr lang="en-SG" sz="1800" dirty="0" err="1"/>
              <a:t>mạch</a:t>
            </a:r>
            <a:r>
              <a:rPr lang="en-SG" sz="1800" dirty="0"/>
              <a:t> </a:t>
            </a:r>
            <a:r>
              <a:rPr lang="en-SG" sz="1800" dirty="0" err="1"/>
              <a:t>phổi</a:t>
            </a:r>
            <a:r>
              <a:rPr lang="en-US" altLang="en-SG" sz="1800" dirty="0"/>
              <a:t>.</a:t>
            </a:r>
            <a:endParaRPr lang="en-SG" sz="1800" dirty="0"/>
          </a:p>
          <a:p>
            <a:pPr marL="609600" indent="-609600" eaLnBrk="1" hangingPunct="1">
              <a:defRPr/>
            </a:pPr>
            <a:r>
              <a:rPr lang="en-SG" sz="1800" dirty="0" err="1"/>
              <a:t>Máu</a:t>
            </a:r>
            <a:r>
              <a:rPr lang="en-SG" sz="1800" dirty="0"/>
              <a:t> </a:t>
            </a:r>
            <a:r>
              <a:rPr lang="en-SG" sz="1800" dirty="0" err="1"/>
              <a:t>tĩnh</a:t>
            </a:r>
            <a:r>
              <a:rPr lang="en-SG" sz="1800" dirty="0"/>
              <a:t> </a:t>
            </a:r>
            <a:r>
              <a:rPr lang="en-SG" sz="1800" dirty="0" err="1"/>
              <a:t>mạch</a:t>
            </a:r>
            <a:r>
              <a:rPr lang="en-SG" sz="1800" dirty="0"/>
              <a:t> </a:t>
            </a:r>
            <a:r>
              <a:rPr lang="en-SG" sz="1800" dirty="0" err="1"/>
              <a:t>đỏ</a:t>
            </a:r>
            <a:r>
              <a:rPr lang="en-SG" sz="1800" dirty="0"/>
              <a:t> </a:t>
            </a:r>
            <a:r>
              <a:rPr lang="en-SG" sz="1800" dirty="0" err="1"/>
              <a:t>sẫm</a:t>
            </a:r>
            <a:r>
              <a:rPr lang="en-SG" sz="1800" dirty="0"/>
              <a:t>: </a:t>
            </a:r>
            <a:r>
              <a:rPr lang="en-SG" sz="1800" dirty="0" err="1"/>
              <a:t>trừ</a:t>
            </a:r>
            <a:r>
              <a:rPr lang="en-SG" sz="1800" dirty="0"/>
              <a:t> </a:t>
            </a:r>
            <a:r>
              <a:rPr lang="en-SG" sz="1800" dirty="0" err="1"/>
              <a:t>tĩnh</a:t>
            </a:r>
            <a:r>
              <a:rPr lang="en-SG" sz="1800" dirty="0"/>
              <a:t> </a:t>
            </a:r>
            <a:r>
              <a:rPr lang="en-SG" sz="1800" dirty="0" err="1"/>
              <a:t>mạch</a:t>
            </a:r>
            <a:r>
              <a:rPr lang="en-SG" sz="1800" dirty="0"/>
              <a:t> </a:t>
            </a:r>
            <a:r>
              <a:rPr lang="en-SG" sz="1800" dirty="0" err="1"/>
              <a:t>phổi</a:t>
            </a:r>
            <a:r>
              <a:rPr lang="en-US" altLang="en-SG" sz="1800" dirty="0"/>
              <a:t>.</a:t>
            </a:r>
            <a:endParaRPr lang="en-SG" sz="1800" dirty="0"/>
          </a:p>
          <a:p>
            <a:pPr marL="609600" indent="-609600" eaLnBrk="1" hangingPunct="1">
              <a:defRPr/>
            </a:pPr>
            <a:r>
              <a:rPr lang="en-SG" sz="1800" dirty="0" err="1"/>
              <a:t>Khối</a:t>
            </a:r>
            <a:r>
              <a:rPr lang="en-SG" sz="1800" dirty="0"/>
              <a:t> </a:t>
            </a:r>
            <a:r>
              <a:rPr lang="en-SG" sz="1800" dirty="0" err="1"/>
              <a:t>lượng</a:t>
            </a:r>
            <a:r>
              <a:rPr lang="en-SG" sz="1800" dirty="0"/>
              <a:t> </a:t>
            </a:r>
            <a:r>
              <a:rPr lang="en-SG" sz="1800" dirty="0" err="1"/>
              <a:t>máu</a:t>
            </a:r>
            <a:r>
              <a:rPr lang="en-SG" sz="1800" dirty="0"/>
              <a:t> : 7 – 9% </a:t>
            </a:r>
            <a:r>
              <a:rPr lang="en-SG" sz="1800" dirty="0" err="1"/>
              <a:t>Cân</a:t>
            </a:r>
            <a:r>
              <a:rPr lang="en-SG" sz="1800" dirty="0"/>
              <a:t> </a:t>
            </a:r>
            <a:r>
              <a:rPr lang="en-SG" sz="1800" dirty="0" err="1"/>
              <a:t>Nặng</a:t>
            </a:r>
            <a:r>
              <a:rPr lang="en-SG" sz="1800" dirty="0"/>
              <a:t>. </a:t>
            </a:r>
          </a:p>
          <a:p>
            <a:pPr marL="609600" indent="-609600" eaLnBrk="1" hangingPunct="1">
              <a:defRPr/>
            </a:pPr>
            <a:r>
              <a:rPr lang="en-SG" sz="1800" dirty="0" err="1"/>
              <a:t>Người</a:t>
            </a:r>
            <a:r>
              <a:rPr lang="en-SG" sz="1800" dirty="0"/>
              <a:t> </a:t>
            </a:r>
            <a:r>
              <a:rPr lang="en-SG" sz="1800" dirty="0" err="1"/>
              <a:t>lớn</a:t>
            </a:r>
            <a:r>
              <a:rPr lang="en-SG" sz="1800" dirty="0"/>
              <a:t>: 1/13 CN.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vi-VN" sz="1800" dirty="0">
                <a:latin typeface="Arial"/>
                <a:cs typeface="Arial"/>
              </a:rPr>
              <a:t>Độ nhớt của máu gấp 3.8- 4.5 lần nước cất, phụ thuộc vào số lượng huyết cầu và </a:t>
            </a:r>
            <a:r>
              <a:rPr lang="vi-VN" sz="1800" dirty="0" err="1">
                <a:latin typeface="Arial"/>
                <a:cs typeface="Arial"/>
              </a:rPr>
              <a:t>protein</a:t>
            </a:r>
            <a:r>
              <a:rPr lang="vi-VN" sz="1800" dirty="0">
                <a:latin typeface="Arial"/>
                <a:cs typeface="Arial"/>
              </a:rPr>
              <a:t> (</a:t>
            </a:r>
            <a:r>
              <a:rPr lang="vi-VN" sz="1800" i="1" dirty="0" err="1">
                <a:highlight>
                  <a:srgbClr val="FFFF00"/>
                </a:highlight>
                <a:latin typeface="Arial"/>
                <a:ea typeface="+mn-lt"/>
                <a:cs typeface="Arial"/>
              </a:rPr>
              <a:t>albumin</a:t>
            </a:r>
            <a:r>
              <a:rPr lang="vi-VN" sz="1800" i="1" dirty="0">
                <a:highlight>
                  <a:srgbClr val="FFFF00"/>
                </a:highlight>
                <a:latin typeface="Arial"/>
                <a:ea typeface="+mn-lt"/>
                <a:cs typeface="Arial"/>
              </a:rPr>
              <a:t> </a:t>
            </a:r>
            <a:r>
              <a:rPr lang="vi-VN" sz="1800" i="1" dirty="0" err="1">
                <a:highlight>
                  <a:srgbClr val="FFFF00"/>
                </a:highlight>
                <a:latin typeface="Arial"/>
                <a:cs typeface="Arial"/>
              </a:rPr>
              <a:t>released</a:t>
            </a:r>
            <a:r>
              <a:rPr lang="vi-VN" sz="1800" i="1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lang="vi-VN" sz="1800" i="1" dirty="0" err="1">
                <a:highlight>
                  <a:srgbClr val="FFFF00"/>
                </a:highlight>
                <a:latin typeface="Arial"/>
                <a:cs typeface="Arial"/>
              </a:rPr>
              <a:t>from</a:t>
            </a:r>
            <a:r>
              <a:rPr lang="vi-VN" sz="1800" i="1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lang="vi-VN" sz="1800" i="1" dirty="0" err="1">
                <a:highlight>
                  <a:srgbClr val="FFFF00"/>
                </a:highlight>
                <a:latin typeface="Arial"/>
                <a:cs typeface="Arial"/>
              </a:rPr>
              <a:t>liver</a:t>
            </a:r>
            <a:r>
              <a:rPr lang="vi-VN" sz="1800" dirty="0">
                <a:latin typeface="Arial"/>
                <a:cs typeface="Arial"/>
              </a:rPr>
              <a:t>).  </a:t>
            </a:r>
            <a:r>
              <a:rPr lang="vi-VN" sz="1800" dirty="0">
                <a:highlight>
                  <a:srgbClr val="FFFF00"/>
                </a:highlight>
                <a:latin typeface="Arial"/>
                <a:cs typeface="Arial"/>
              </a:rPr>
              <a:t>VD: BN bị xơ gan </a:t>
            </a:r>
            <a:r>
              <a:rPr lang="vi-VN" sz="1800" dirty="0" err="1">
                <a:highlight>
                  <a:srgbClr val="FFFF00"/>
                </a:highlight>
                <a:latin typeface="Arial"/>
                <a:cs typeface="Arial"/>
              </a:rPr>
              <a:t>gđ</a:t>
            </a:r>
            <a:r>
              <a:rPr lang="vi-VN" sz="1800" dirty="0">
                <a:highlight>
                  <a:srgbClr val="FFFF00"/>
                </a:highlight>
                <a:latin typeface="Arial"/>
                <a:cs typeface="Arial"/>
              </a:rPr>
              <a:t> cuối bị to bụng vì cơ thể </a:t>
            </a:r>
            <a:r>
              <a:rPr lang="vi-VN" sz="1800" dirty="0" err="1">
                <a:highlight>
                  <a:srgbClr val="FFFF00"/>
                </a:highlight>
                <a:latin typeface="Arial"/>
                <a:cs typeface="Arial"/>
              </a:rPr>
              <a:t>ko</a:t>
            </a:r>
            <a:r>
              <a:rPr lang="vi-VN" sz="1800" dirty="0">
                <a:highlight>
                  <a:srgbClr val="FFFF00"/>
                </a:highlight>
                <a:latin typeface="Arial"/>
                <a:cs typeface="Arial"/>
              </a:rPr>
              <a:t> thể </a:t>
            </a:r>
            <a:r>
              <a:rPr lang="vi-VN" sz="1800" dirty="0" err="1">
                <a:highlight>
                  <a:srgbClr val="FFFF00"/>
                </a:highlight>
                <a:latin typeface="Arial"/>
                <a:cs typeface="Arial"/>
              </a:rPr>
              <a:t>generate</a:t>
            </a:r>
            <a:r>
              <a:rPr lang="vi-VN" sz="1800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lang="vi-VN" sz="1800" dirty="0" err="1">
                <a:highlight>
                  <a:srgbClr val="FFFF00"/>
                </a:highlight>
                <a:latin typeface="Arial"/>
                <a:cs typeface="Arial"/>
              </a:rPr>
              <a:t>albumin</a:t>
            </a:r>
            <a:r>
              <a:rPr lang="vi-VN" sz="1800" dirty="0">
                <a:highlight>
                  <a:srgbClr val="FFFF00"/>
                </a:highlight>
                <a:latin typeface="Arial"/>
                <a:cs typeface="Arial"/>
              </a:rPr>
              <a:t> =&gt; nước từ máu có xu hường thoát ra ngoài mạch cao =&gt; gây phù</a:t>
            </a:r>
            <a:endParaRPr lang="en-US" sz="1800" dirty="0" err="1">
              <a:highlight>
                <a:srgbClr val="FFFF00"/>
              </a:highlight>
              <a:cs typeface="Calibri" panose="020F0502020204030204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vi-VN" sz="1800" dirty="0">
                <a:latin typeface="Arial"/>
                <a:cs typeface="Arial"/>
              </a:rPr>
              <a:t>Tỉ trọng của máu là 1,05 – 1,06</a:t>
            </a:r>
            <a:r>
              <a:rPr lang="en-US" altLang="vi-VN" sz="1800" dirty="0"/>
              <a:t>.</a:t>
            </a:r>
            <a:endParaRPr lang="en-US" sz="1800" dirty="0"/>
          </a:p>
          <a:p>
            <a:pPr>
              <a:buFont typeface="Wingdings" panose="05000000000000000000" pitchFamily="2" charset="2"/>
              <a:buChar char="§"/>
            </a:pPr>
            <a:r>
              <a:rPr lang="vi-VN" sz="1800" dirty="0">
                <a:latin typeface="Arial"/>
                <a:cs typeface="Arial"/>
              </a:rPr>
              <a:t>Độ pH của máu trong khoảng từ 7,35 – 7,45. </a:t>
            </a:r>
            <a:endParaRPr lang="en-US" sz="1800" dirty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vi-VN" sz="1800" dirty="0"/>
              <a:t>Máu là nguồn gốc tạo ra các dịch trong cơ thể</a:t>
            </a:r>
            <a:r>
              <a:rPr lang="en-US" sz="1800" dirty="0"/>
              <a:t>.</a:t>
            </a:r>
            <a:endParaRPr lang="en-SG" sz="1800" dirty="0"/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SG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3" descr="C:\Users\THUHA\Downloads\images (1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58606" y="1772816"/>
            <a:ext cx="3199594" cy="4627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9" name="Picture 1" descr="C:\Users\THUHA\Downloads\images (2)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819400"/>
            <a:ext cx="37338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9552" y="460444"/>
            <a:ext cx="7731820" cy="1296145"/>
          </a:xfrm>
        </p:spPr>
        <p:txBody>
          <a:bodyPr>
            <a:noAutofit/>
          </a:bodyPr>
          <a:lstStyle/>
          <a:p>
            <a:pPr>
              <a:defRPr/>
            </a:pPr>
            <a:br>
              <a:rPr lang="en-US" b="1" dirty="0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SG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SINH LÝ HUYẾT CẦU</a:t>
            </a:r>
            <a:br>
              <a:rPr lang="en-US" b="1" dirty="0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- </a:t>
            </a:r>
            <a:r>
              <a:rPr lang="en-US" sz="2700" b="1" dirty="0" err="1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Hồng</a:t>
            </a:r>
            <a:r>
              <a:rPr lang="en-US" sz="2700" b="1" dirty="0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b="1" dirty="0" err="1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br>
              <a:rPr lang="en-US" sz="2700" b="1" dirty="0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-  </a:t>
            </a:r>
            <a:r>
              <a:rPr lang="en-US" sz="2700" b="1" dirty="0" err="1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Bạch</a:t>
            </a:r>
            <a:r>
              <a:rPr lang="en-US" sz="2700" b="1" dirty="0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b="1" dirty="0" err="1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br>
              <a:rPr lang="en-US" sz="2700" b="1" dirty="0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-  </a:t>
            </a:r>
            <a:r>
              <a:rPr lang="en-US" sz="2700" b="1" dirty="0" err="1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sz="2700" b="1" dirty="0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b="1" dirty="0" err="1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700" b="1" dirty="0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ransition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7159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HỒNG CẦU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107504" y="990600"/>
            <a:ext cx="4968552" cy="52244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sz="1800" dirty="0" err="1"/>
              <a:t>Tế</a:t>
            </a:r>
            <a:r>
              <a:rPr lang="en-US" sz="1800" dirty="0"/>
              <a:t> </a:t>
            </a:r>
            <a:r>
              <a:rPr lang="en-US" sz="1800" dirty="0" err="1"/>
              <a:t>bào</a:t>
            </a:r>
            <a:r>
              <a:rPr lang="en-US" sz="1800" dirty="0"/>
              <a:t> </a:t>
            </a:r>
            <a:r>
              <a:rPr lang="en-US" sz="1800" dirty="0" err="1"/>
              <a:t>hình</a:t>
            </a:r>
            <a:r>
              <a:rPr lang="en-US" sz="1800" dirty="0"/>
              <a:t> </a:t>
            </a:r>
            <a:r>
              <a:rPr lang="en-US" sz="1800" dirty="0" err="1"/>
              <a:t>đĩa</a:t>
            </a:r>
            <a:r>
              <a:rPr lang="en-US" sz="1800" dirty="0"/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sz="1800" dirty="0" err="1"/>
              <a:t>Lõm</a:t>
            </a:r>
            <a:r>
              <a:rPr lang="en-US" sz="1800" dirty="0"/>
              <a:t> 2 </a:t>
            </a:r>
            <a:r>
              <a:rPr lang="en-US" sz="1800" dirty="0" err="1"/>
              <a:t>mặt</a:t>
            </a:r>
            <a:r>
              <a:rPr lang="en-US" sz="1800" dirty="0"/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sz="1800" dirty="0" err="1"/>
              <a:t>Tế</a:t>
            </a:r>
            <a:r>
              <a:rPr lang="en-US" sz="1800" dirty="0"/>
              <a:t> </a:t>
            </a:r>
            <a:r>
              <a:rPr lang="en-US" sz="1800" dirty="0" err="1"/>
              <a:t>bào</a:t>
            </a:r>
            <a:r>
              <a:rPr lang="en-US" sz="1800" dirty="0"/>
              <a:t> </a:t>
            </a:r>
            <a:r>
              <a:rPr lang="en-US" sz="1800" dirty="0" err="1"/>
              <a:t>duy</a:t>
            </a:r>
            <a:r>
              <a:rPr lang="en-US" sz="1800" dirty="0"/>
              <a:t> </a:t>
            </a:r>
            <a:r>
              <a:rPr lang="en-US" sz="1800" dirty="0" err="1"/>
              <a:t>nhất</a:t>
            </a:r>
            <a:r>
              <a:rPr lang="en-US" sz="1800" dirty="0"/>
              <a:t> </a:t>
            </a:r>
            <a:r>
              <a:rPr lang="en-US" sz="1800" dirty="0" err="1"/>
              <a:t>không</a:t>
            </a:r>
            <a:r>
              <a:rPr lang="en-US" sz="1800" dirty="0"/>
              <a:t>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nhân</a:t>
            </a:r>
            <a:r>
              <a:rPr lang="en-US" sz="1800" dirty="0"/>
              <a:t>.</a:t>
            </a:r>
          </a:p>
          <a:p>
            <a:pPr>
              <a:spcBef>
                <a:spcPct val="0"/>
              </a:spcBef>
            </a:pPr>
            <a:r>
              <a:rPr lang="en-US" sz="1800" err="1"/>
              <a:t>Bên</a:t>
            </a:r>
            <a:r>
              <a:rPr lang="en-US" sz="1800" dirty="0"/>
              <a:t> </a:t>
            </a:r>
            <a:r>
              <a:rPr lang="en-US" sz="1800" err="1"/>
              <a:t>trong</a:t>
            </a:r>
            <a:r>
              <a:rPr lang="en-US" sz="1800" dirty="0"/>
              <a:t> </a:t>
            </a:r>
            <a:r>
              <a:rPr lang="en-US" sz="1800" err="1"/>
              <a:t>có</a:t>
            </a:r>
            <a:r>
              <a:rPr lang="en-US" sz="1800" dirty="0"/>
              <a:t> </a:t>
            </a:r>
            <a:r>
              <a:rPr lang="en-US" sz="1800" err="1"/>
              <a:t>các</a:t>
            </a:r>
            <a:r>
              <a:rPr lang="en-US" sz="1800" dirty="0"/>
              <a:t> </a:t>
            </a:r>
            <a:r>
              <a:rPr lang="en-US" sz="1800" err="1"/>
              <a:t>sợi</a:t>
            </a:r>
            <a:r>
              <a:rPr lang="en-US" sz="1800" dirty="0"/>
              <a:t> </a:t>
            </a:r>
            <a:r>
              <a:rPr lang="en-US" sz="1800" err="1"/>
              <a:t>màu</a:t>
            </a:r>
            <a:r>
              <a:rPr lang="en-US" sz="1800" dirty="0"/>
              <a:t> </a:t>
            </a:r>
            <a:r>
              <a:rPr lang="en-US" sz="1800" err="1"/>
              <a:t>hồng</a:t>
            </a:r>
            <a:r>
              <a:rPr lang="en-US" sz="1800" dirty="0"/>
              <a:t> </a:t>
            </a:r>
            <a:r>
              <a:rPr lang="en-US" sz="1800" err="1"/>
              <a:t>gọi</a:t>
            </a:r>
            <a:r>
              <a:rPr lang="en-US" sz="1800" dirty="0"/>
              <a:t> </a:t>
            </a:r>
            <a:r>
              <a:rPr lang="en-US" sz="1800" err="1"/>
              <a:t>là</a:t>
            </a:r>
            <a:r>
              <a:rPr lang="en-US" sz="1800" dirty="0"/>
              <a:t> </a:t>
            </a:r>
            <a:r>
              <a:rPr lang="en-US" sz="1800" err="1"/>
              <a:t>huyết</a:t>
            </a:r>
            <a:r>
              <a:rPr lang="en-US" sz="1800" dirty="0"/>
              <a:t> </a:t>
            </a:r>
            <a:r>
              <a:rPr lang="en-US" sz="1800" err="1"/>
              <a:t>cầu</a:t>
            </a:r>
            <a:r>
              <a:rPr lang="en-US" sz="1800" dirty="0"/>
              <a:t> </a:t>
            </a:r>
            <a:r>
              <a:rPr lang="en-US" sz="1800" err="1"/>
              <a:t>tố</a:t>
            </a:r>
            <a:r>
              <a:rPr lang="en-US" sz="1800" dirty="0"/>
              <a:t> (</a:t>
            </a:r>
            <a:r>
              <a:rPr lang="en-US" sz="1800" err="1">
                <a:highlight>
                  <a:srgbClr val="FFFF00"/>
                </a:highlight>
              </a:rPr>
              <a:t>i.e</a:t>
            </a:r>
            <a:r>
              <a:rPr lang="en-US" sz="1800" dirty="0">
                <a:highlight>
                  <a:srgbClr val="FFFF00"/>
                </a:highlight>
              </a:rPr>
              <a:t> hemoglobin</a:t>
            </a:r>
            <a:r>
              <a:rPr lang="en-US" sz="1800" dirty="0"/>
              <a:t>).</a:t>
            </a:r>
          </a:p>
        </p:txBody>
      </p:sp>
      <p:pic>
        <p:nvPicPr>
          <p:cNvPr id="35844" name="Picture 2" descr="Clos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780928"/>
            <a:ext cx="2670448" cy="3530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2673677"/>
            <a:ext cx="4464496" cy="35895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FE86BC-60DD-D0F5-8AF8-AA700FDF7C3E}"/>
              </a:ext>
            </a:extLst>
          </p:cNvPr>
          <p:cNvSpPr txBox="1"/>
          <p:nvPr/>
        </p:nvSpPr>
        <p:spPr>
          <a:xfrm>
            <a:off x="9142565" y="4085431"/>
            <a:ext cx="456186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latin typeface="Arial"/>
                <a:cs typeface="Arial"/>
              </a:rPr>
              <a:t>d(MM) = 2nm, d(HC)=7nm: HC </a:t>
            </a:r>
            <a:r>
              <a:rPr lang="en-GB" dirty="0" err="1">
                <a:latin typeface="Arial"/>
                <a:cs typeface="Arial"/>
              </a:rPr>
              <a:t>phải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biến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dạng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mới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chui</a:t>
            </a:r>
            <a:r>
              <a:rPr lang="en-GB" dirty="0">
                <a:latin typeface="Arial"/>
                <a:cs typeface="Arial"/>
              </a:rPr>
              <a:t> qua MM </a:t>
            </a:r>
            <a:r>
              <a:rPr lang="en-GB" dirty="0" err="1">
                <a:latin typeface="Arial"/>
                <a:cs typeface="Arial"/>
              </a:rPr>
              <a:t>được</a:t>
            </a:r>
            <a:r>
              <a:rPr lang="en-GB" dirty="0">
                <a:latin typeface="Arial"/>
                <a:cs typeface="Arial"/>
              </a:rPr>
              <a:t>. Khi </a:t>
            </a:r>
            <a:r>
              <a:rPr lang="en-GB" dirty="0" err="1">
                <a:latin typeface="Arial"/>
                <a:cs typeface="Arial"/>
              </a:rPr>
              <a:t>biến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dạng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thì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hình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dạng</a:t>
            </a:r>
            <a:r>
              <a:rPr lang="en-GB" dirty="0">
                <a:latin typeface="Arial"/>
                <a:cs typeface="Arial"/>
              </a:rPr>
              <a:t> HC </a:t>
            </a:r>
            <a:r>
              <a:rPr lang="en-GB" dirty="0" err="1">
                <a:latin typeface="Arial"/>
                <a:cs typeface="Arial"/>
              </a:rPr>
              <a:t>dài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ra</a:t>
            </a:r>
            <a:r>
              <a:rPr lang="en-GB" dirty="0">
                <a:latin typeface="Arial"/>
                <a:cs typeface="Arial"/>
              </a:rPr>
              <a:t> =&gt; DT </a:t>
            </a:r>
            <a:r>
              <a:rPr lang="en-GB" dirty="0" err="1">
                <a:latin typeface="Arial"/>
                <a:cs typeface="Arial"/>
              </a:rPr>
              <a:t>tiếp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xúc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của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nó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với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màng</a:t>
            </a:r>
            <a:r>
              <a:rPr lang="en-GB" dirty="0">
                <a:latin typeface="Arial"/>
                <a:cs typeface="Arial"/>
              </a:rPr>
              <a:t> H/</a:t>
            </a:r>
            <a:r>
              <a:rPr lang="en-GB" dirty="0" err="1">
                <a:latin typeface="Arial"/>
                <a:cs typeface="Arial"/>
              </a:rPr>
              <a:t>Hấp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tăng</a:t>
            </a:r>
            <a:r>
              <a:rPr lang="en-GB" dirty="0">
                <a:latin typeface="Arial"/>
                <a:cs typeface="Arial"/>
              </a:rPr>
              <a:t> =&gt;</a:t>
            </a:r>
            <a:r>
              <a:rPr lang="en-GB" dirty="0" err="1">
                <a:latin typeface="Arial"/>
                <a:cs typeface="Arial"/>
              </a:rPr>
              <a:t>tăng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trao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đổi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khí</a:t>
            </a:r>
            <a:r>
              <a:rPr lang="en-GB" dirty="0">
                <a:latin typeface="Arial"/>
                <a:cs typeface="Arial"/>
              </a:rPr>
              <a:t> ở lung.</a:t>
            </a:r>
            <a:endParaRPr lang="en-US" dirty="0">
              <a:latin typeface="Arial"/>
              <a:cs typeface="Arial"/>
            </a:endParaRPr>
          </a:p>
        </p:txBody>
      </p:sp>
    </p:spTree>
  </p:cSld>
  <p:clrMapOvr>
    <a:masterClrMapping/>
  </p:clrMapOvr>
  <p:transition>
    <p:dissolve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</TotalTime>
  <Words>1432</Words>
  <Application>Microsoft Office PowerPoint</Application>
  <PresentationFormat>On-screen Show (4:3)</PresentationFormat>
  <Paragraphs>228</Paragraphs>
  <Slides>58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Office Theme</vt:lpstr>
      <vt:lpstr> SINH LÝ HỌC VỀ MÁU</vt:lpstr>
      <vt:lpstr>THÀNH PHẦN CỦA MÁU</vt:lpstr>
      <vt:lpstr>PowerPoint Presentation</vt:lpstr>
      <vt:lpstr>CHỨC NĂNG CỦA MÁU</vt:lpstr>
      <vt:lpstr>PowerPoint Presentation</vt:lpstr>
      <vt:lpstr>PowerPoint Presentation</vt:lpstr>
      <vt:lpstr>TÍNH CHẤT CỦA MÁU</vt:lpstr>
      <vt:lpstr> SINH LÝ HUYẾT CẦU           - Hồng Cầu                  -  Bạch Cầu                  -  Tiểu Cầu </vt:lpstr>
      <vt:lpstr>HỒNG CẦU</vt:lpstr>
      <vt:lpstr>HÌNH THỂ HỒNG CẦU</vt:lpstr>
      <vt:lpstr>CẤU TRÚC HỒNG CẦU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NGUYÊN LIỆU TẠO HỒNG CẦU</vt:lpstr>
      <vt:lpstr>BẠCH CẦU</vt:lpstr>
      <vt:lpstr>PowerPoint Presentation</vt:lpstr>
      <vt:lpstr>PowerPoint Presentation</vt:lpstr>
      <vt:lpstr>TIỂU CẦU</vt:lpstr>
      <vt:lpstr>  TIỂU CẦU</vt:lpstr>
      <vt:lpstr>PowerPoint Presentation</vt:lpstr>
      <vt:lpstr>PowerPoint Presentation</vt:lpstr>
      <vt:lpstr>NHÓM MÁU VÀ NGUYÊN TẮC TRUYỀN MÁU</vt:lpstr>
      <vt:lpstr>PowerPoint Presentation</vt:lpstr>
      <vt:lpstr>PHÂN LOẠI HỆ ABO</vt:lpstr>
      <vt:lpstr>Kiểu gen của nhóm máu</vt:lpstr>
      <vt:lpstr>PowerPoint Presentation</vt:lpstr>
      <vt:lpstr>HỆ ABO</vt:lpstr>
      <vt:lpstr>PowerPoint Presentation</vt:lpstr>
      <vt:lpstr>Nhóm máu A1 và A2</vt:lpstr>
      <vt:lpstr>PowerPoint Presentation</vt:lpstr>
      <vt:lpstr>PHÂN LOẠI HỆ Rh</vt:lpstr>
      <vt:lpstr>PowerPoint Presentation</vt:lpstr>
      <vt:lpstr>NGUYÊN  TẮC TRUYỀN MÁU   Hệ ABO</vt:lpstr>
      <vt:lpstr>Sơ đồ truyền máu (Huyết cầu)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Quá trình đông máu huyết tương thực hiện qua 4 con đường: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Sự tạo thành tơ máu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6 SINH LÝ MÁU</dc:title>
  <dc:creator>User</dc:creator>
  <cp:lastModifiedBy>Ms Hai Duong</cp:lastModifiedBy>
  <cp:revision>470</cp:revision>
  <dcterms:created xsi:type="dcterms:W3CDTF">2010-10-20T15:28:00Z</dcterms:created>
  <dcterms:modified xsi:type="dcterms:W3CDTF">2024-04-05T04:33:27Z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1033-11.2.0.9052</vt:lpwstr>
  </property>
</Properties>
</file>